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4"/>
  </p:sldMasterIdLst>
  <p:notesMasterIdLst>
    <p:notesMasterId r:id="rId94"/>
  </p:notesMasterIdLst>
  <p:sldIdLst>
    <p:sldId id="256" r:id="rId5"/>
    <p:sldId id="348" r:id="rId6"/>
    <p:sldId id="257" r:id="rId7"/>
    <p:sldId id="312" r:id="rId8"/>
    <p:sldId id="313" r:id="rId9"/>
    <p:sldId id="314" r:id="rId10"/>
    <p:sldId id="315" r:id="rId11"/>
    <p:sldId id="316" r:id="rId12"/>
    <p:sldId id="317" r:id="rId13"/>
    <p:sldId id="266" r:id="rId14"/>
    <p:sldId id="265" r:id="rId15"/>
    <p:sldId id="267" r:id="rId16"/>
    <p:sldId id="318" r:id="rId17"/>
    <p:sldId id="319" r:id="rId18"/>
    <p:sldId id="328" r:id="rId19"/>
    <p:sldId id="320" r:id="rId20"/>
    <p:sldId id="322" r:id="rId21"/>
    <p:sldId id="321" r:id="rId22"/>
    <p:sldId id="338" r:id="rId23"/>
    <p:sldId id="337" r:id="rId24"/>
    <p:sldId id="324" r:id="rId25"/>
    <p:sldId id="263" r:id="rId26"/>
    <p:sldId id="323" r:id="rId27"/>
    <p:sldId id="268" r:id="rId28"/>
    <p:sldId id="270" r:id="rId29"/>
    <p:sldId id="272" r:id="rId30"/>
    <p:sldId id="325" r:id="rId31"/>
    <p:sldId id="276" r:id="rId32"/>
    <p:sldId id="339" r:id="rId33"/>
    <p:sldId id="271" r:id="rId34"/>
    <p:sldId id="269" r:id="rId35"/>
    <p:sldId id="274" r:id="rId36"/>
    <p:sldId id="352" r:id="rId37"/>
    <p:sldId id="329" r:id="rId38"/>
    <p:sldId id="349" r:id="rId39"/>
    <p:sldId id="350" r:id="rId40"/>
    <p:sldId id="351" r:id="rId41"/>
    <p:sldId id="327" r:id="rId42"/>
    <p:sldId id="280" r:id="rId43"/>
    <p:sldId id="275" r:id="rId44"/>
    <p:sldId id="277" r:id="rId45"/>
    <p:sldId id="279" r:id="rId46"/>
    <p:sldId id="282" r:id="rId47"/>
    <p:sldId id="283" r:id="rId48"/>
    <p:sldId id="284" r:id="rId49"/>
    <p:sldId id="285" r:id="rId50"/>
    <p:sldId id="286" r:id="rId51"/>
    <p:sldId id="287" r:id="rId52"/>
    <p:sldId id="289" r:id="rId53"/>
    <p:sldId id="288" r:id="rId54"/>
    <p:sldId id="290" r:id="rId55"/>
    <p:sldId id="294" r:id="rId56"/>
    <p:sldId id="295" r:id="rId57"/>
    <p:sldId id="326" r:id="rId58"/>
    <p:sldId id="340" r:id="rId59"/>
    <p:sldId id="341" r:id="rId60"/>
    <p:sldId id="297" r:id="rId61"/>
    <p:sldId id="333" r:id="rId62"/>
    <p:sldId id="303" r:id="rId63"/>
    <p:sldId id="305" r:id="rId64"/>
    <p:sldId id="304" r:id="rId65"/>
    <p:sldId id="346" r:id="rId66"/>
    <p:sldId id="298" r:id="rId67"/>
    <p:sldId id="345" r:id="rId68"/>
    <p:sldId id="306" r:id="rId69"/>
    <p:sldId id="344" r:id="rId70"/>
    <p:sldId id="342" r:id="rId71"/>
    <p:sldId id="299" r:id="rId72"/>
    <p:sldId id="300" r:id="rId73"/>
    <p:sldId id="301" r:id="rId74"/>
    <p:sldId id="330" r:id="rId75"/>
    <p:sldId id="332" r:id="rId76"/>
    <p:sldId id="347" r:id="rId77"/>
    <p:sldId id="307" r:id="rId78"/>
    <p:sldId id="331" r:id="rId79"/>
    <p:sldId id="309" r:id="rId80"/>
    <p:sldId id="334" r:id="rId81"/>
    <p:sldId id="335" r:id="rId82"/>
    <p:sldId id="302" r:id="rId83"/>
    <p:sldId id="336" r:id="rId84"/>
    <p:sldId id="258" r:id="rId85"/>
    <p:sldId id="259" r:id="rId86"/>
    <p:sldId id="311" r:id="rId87"/>
    <p:sldId id="260" r:id="rId88"/>
    <p:sldId id="261" r:id="rId89"/>
    <p:sldId id="264" r:id="rId90"/>
    <p:sldId id="273" r:id="rId91"/>
    <p:sldId id="292" r:id="rId92"/>
    <p:sldId id="293"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B4E5"/>
    <a:srgbClr val="0A5D66"/>
    <a:srgbClr val="FF9933"/>
    <a:srgbClr val="2E75B6"/>
    <a:srgbClr val="F2F2F2"/>
    <a:srgbClr val="666666"/>
    <a:srgbClr val="E2E71F"/>
    <a:srgbClr val="04175C"/>
    <a:srgbClr val="99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44092" autoAdjust="0"/>
    <p:restoredTop sz="82143" autoAdjust="0"/>
  </p:normalViewPr>
  <p:slideViewPr>
    <p:cSldViewPr snapToGrid="0">
      <p:cViewPr>
        <p:scale>
          <a:sx n="75" d="100"/>
          <a:sy n="75" d="100"/>
        </p:scale>
        <p:origin x="2419" y="132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25" d="100"/>
        <a:sy n="125" d="100"/>
      </p:scale>
      <p:origin x="0" y="-2120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notesMaster" Target="notesMasters/notesMaster1.xml"/><Relationship Id="rId9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B4B101-3225-4967-95B5-ED5755256DE0}" type="datetimeFigureOut">
              <a:rPr lang="en-GB" smtClean="0"/>
              <a:t>27/10/2017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B8C794-77EE-4724-B493-2E0907BFA558}" type="slidenum">
              <a:rPr lang="en-GB" smtClean="0"/>
              <a:t>‹#›</a:t>
            </a:fld>
            <a:endParaRPr lang="en-GB"/>
          </a:p>
        </p:txBody>
      </p:sp>
    </p:spTree>
    <p:extLst>
      <p:ext uri="{BB962C8B-B14F-4D97-AF65-F5344CB8AC3E}">
        <p14:creationId xmlns:p14="http://schemas.microsoft.com/office/powerpoint/2010/main" val="1702318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B8C794-77EE-4724-B493-2E0907BFA558}" type="slidenum">
              <a:rPr lang="en-GB" smtClean="0"/>
              <a:t>1</a:t>
            </a:fld>
            <a:endParaRPr lang="en-GB"/>
          </a:p>
        </p:txBody>
      </p:sp>
    </p:spTree>
    <p:extLst>
      <p:ext uri="{BB962C8B-B14F-4D97-AF65-F5344CB8AC3E}">
        <p14:creationId xmlns:p14="http://schemas.microsoft.com/office/powerpoint/2010/main" val="1818207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Monitoring is NOT per se “Remediation”. It’s also </a:t>
            </a:r>
            <a:r>
              <a:rPr lang="en-US"/>
              <a:t>not Auditing</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23</a:t>
            </a:fld>
            <a:endParaRPr lang="en-GB"/>
          </a:p>
        </p:txBody>
      </p:sp>
    </p:spTree>
    <p:extLst>
      <p:ext uri="{BB962C8B-B14F-4D97-AF65-F5344CB8AC3E}">
        <p14:creationId xmlns:p14="http://schemas.microsoft.com/office/powerpoint/2010/main" val="35179810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1</a:t>
            </a:r>
            <a:r>
              <a:rPr lang="en-US" baseline="30000" dirty="0"/>
              <a:t>st</a:t>
            </a:r>
            <a:r>
              <a:rPr lang="en-US" dirty="0"/>
              <a:t> takeaway lesson from today, kids – Monitoring of ANY production environment or system is </a:t>
            </a:r>
            <a:r>
              <a:rPr lang="en-US" i="1" dirty="0"/>
              <a:t>essential</a:t>
            </a:r>
            <a:r>
              <a:rPr lang="en-US" i="0" dirty="0"/>
              <a:t>, and it’s extremely irresponsible to put something into Prod without doing so.</a:t>
            </a:r>
            <a:endParaRPr lang="en-ZA" i="0" dirty="0"/>
          </a:p>
        </p:txBody>
      </p:sp>
      <p:sp>
        <p:nvSpPr>
          <p:cNvPr id="4" name="Slide Number Placeholder 3"/>
          <p:cNvSpPr>
            <a:spLocks noGrp="1"/>
          </p:cNvSpPr>
          <p:nvPr>
            <p:ph type="sldNum" sz="quarter" idx="10"/>
          </p:nvPr>
        </p:nvSpPr>
        <p:spPr/>
        <p:txBody>
          <a:bodyPr/>
          <a:lstStyle/>
          <a:p>
            <a:fld id="{7EB8C794-77EE-4724-B493-2E0907BFA558}" type="slidenum">
              <a:rPr lang="en-GB" smtClean="0"/>
              <a:t>24</a:t>
            </a:fld>
            <a:endParaRPr lang="en-GB"/>
          </a:p>
        </p:txBody>
      </p:sp>
    </p:spTree>
    <p:extLst>
      <p:ext uri="{BB962C8B-B14F-4D97-AF65-F5344CB8AC3E}">
        <p14:creationId xmlns:p14="http://schemas.microsoft.com/office/powerpoint/2010/main" val="1107237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Ad-hoc / in passing</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26</a:t>
            </a:fld>
            <a:endParaRPr lang="en-GB"/>
          </a:p>
        </p:txBody>
      </p:sp>
    </p:spTree>
    <p:extLst>
      <p:ext uri="{BB962C8B-B14F-4D97-AF65-F5344CB8AC3E}">
        <p14:creationId xmlns:p14="http://schemas.microsoft.com/office/powerpoint/2010/main" val="1272296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 - Ad-hoc or even Scheduled</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30</a:t>
            </a:fld>
            <a:endParaRPr lang="en-GB"/>
          </a:p>
        </p:txBody>
      </p:sp>
    </p:spTree>
    <p:extLst>
      <p:ext uri="{BB962C8B-B14F-4D97-AF65-F5344CB8AC3E}">
        <p14:creationId xmlns:p14="http://schemas.microsoft.com/office/powerpoint/2010/main" val="1249305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Articles</a:t>
            </a:r>
          </a:p>
          <a:p>
            <a:r>
              <a:rPr lang="en-US" dirty="0"/>
              <a:t>Show WP</a:t>
            </a:r>
          </a:p>
          <a:p>
            <a:r>
              <a:rPr lang="en-US" dirty="0"/>
              <a:t>Show Checklist</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32</a:t>
            </a:fld>
            <a:endParaRPr lang="en-GB"/>
          </a:p>
        </p:txBody>
      </p:sp>
    </p:spTree>
    <p:extLst>
      <p:ext uri="{BB962C8B-B14F-4D97-AF65-F5344CB8AC3E}">
        <p14:creationId xmlns:p14="http://schemas.microsoft.com/office/powerpoint/2010/main" val="2005442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 runs on an OS, and SQL Server, of course</a:t>
            </a:r>
          </a:p>
          <a:p>
            <a:r>
              <a:rPr lang="en-US" dirty="0"/>
              <a:t>Health </a:t>
            </a:r>
            <a:r>
              <a:rPr lang="en-US" dirty="0" err="1"/>
              <a:t>Analyser</a:t>
            </a:r>
            <a:r>
              <a:rPr lang="en-US" dirty="0"/>
              <a:t> pushes events into Event Viewer</a:t>
            </a:r>
            <a:endParaRPr lang="en-ZA" dirty="0"/>
          </a:p>
          <a:p>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34</a:t>
            </a:fld>
            <a:endParaRPr lang="en-GB"/>
          </a:p>
        </p:txBody>
      </p:sp>
    </p:spTree>
    <p:extLst>
      <p:ext uri="{BB962C8B-B14F-4D97-AF65-F5344CB8AC3E}">
        <p14:creationId xmlns:p14="http://schemas.microsoft.com/office/powerpoint/2010/main" val="15126863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slide has the OBVIOUS stuff, but I have to do mention them, to do otherwise would be irresponsible</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38</a:t>
            </a:fld>
            <a:endParaRPr lang="en-GB"/>
          </a:p>
        </p:txBody>
      </p:sp>
    </p:spTree>
    <p:extLst>
      <p:ext uri="{BB962C8B-B14F-4D97-AF65-F5344CB8AC3E}">
        <p14:creationId xmlns:p14="http://schemas.microsoft.com/office/powerpoint/2010/main" val="33819409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Article</a:t>
            </a:r>
          </a:p>
          <a:p>
            <a:r>
              <a:rPr lang="en-US" dirty="0"/>
              <a:t>Show WP</a:t>
            </a:r>
          </a:p>
          <a:p>
            <a:r>
              <a:rPr lang="en-US" dirty="0"/>
              <a:t>Show Checklist</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43</a:t>
            </a:fld>
            <a:endParaRPr lang="en-GB"/>
          </a:p>
        </p:txBody>
      </p:sp>
    </p:spTree>
    <p:extLst>
      <p:ext uri="{BB962C8B-B14F-4D97-AF65-F5344CB8AC3E}">
        <p14:creationId xmlns:p14="http://schemas.microsoft.com/office/powerpoint/2010/main" val="20757360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Unexpected and Critical</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45</a:t>
            </a:fld>
            <a:endParaRPr lang="en-GB"/>
          </a:p>
        </p:txBody>
      </p:sp>
    </p:spTree>
    <p:extLst>
      <p:ext uri="{BB962C8B-B14F-4D97-AF65-F5344CB8AC3E}">
        <p14:creationId xmlns:p14="http://schemas.microsoft.com/office/powerpoint/2010/main" val="41980277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47</a:t>
            </a:fld>
            <a:endParaRPr lang="en-GB"/>
          </a:p>
        </p:txBody>
      </p:sp>
    </p:spTree>
    <p:extLst>
      <p:ext uri="{BB962C8B-B14F-4D97-AF65-F5344CB8AC3E}">
        <p14:creationId xmlns:p14="http://schemas.microsoft.com/office/powerpoint/2010/main" val="2992897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B8C794-77EE-4724-B493-2E0907BFA558}" type="slidenum">
              <a:rPr lang="en-GB" smtClean="0"/>
              <a:t>2</a:t>
            </a:fld>
            <a:endParaRPr lang="en-GB"/>
          </a:p>
        </p:txBody>
      </p:sp>
    </p:spTree>
    <p:extLst>
      <p:ext uri="{BB962C8B-B14F-4D97-AF65-F5344CB8AC3E}">
        <p14:creationId xmlns:p14="http://schemas.microsoft.com/office/powerpoint/2010/main" val="40288590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48</a:t>
            </a:fld>
            <a:endParaRPr lang="en-GB"/>
          </a:p>
        </p:txBody>
      </p:sp>
    </p:spTree>
    <p:extLst>
      <p:ext uri="{BB962C8B-B14F-4D97-AF65-F5344CB8AC3E}">
        <p14:creationId xmlns:p14="http://schemas.microsoft.com/office/powerpoint/2010/main" val="35546427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things you can basically ONLY get through PowerShell</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52</a:t>
            </a:fld>
            <a:endParaRPr lang="en-GB"/>
          </a:p>
        </p:txBody>
      </p:sp>
    </p:spTree>
    <p:extLst>
      <p:ext uri="{BB962C8B-B14F-4D97-AF65-F5344CB8AC3E}">
        <p14:creationId xmlns:p14="http://schemas.microsoft.com/office/powerpoint/2010/main" val="34731920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certainly accomplish a lot with manual monitoring, as these guys discovered 100 years ago in the Ford production line, but there are many reasons the auto manufacturers have switched AWAY from manual labor…</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54</a:t>
            </a:fld>
            <a:endParaRPr lang="en-GB"/>
          </a:p>
        </p:txBody>
      </p:sp>
    </p:spTree>
    <p:extLst>
      <p:ext uri="{BB962C8B-B14F-4D97-AF65-F5344CB8AC3E}">
        <p14:creationId xmlns:p14="http://schemas.microsoft.com/office/powerpoint/2010/main" val="26461343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57</a:t>
            </a:fld>
            <a:endParaRPr lang="en-GB"/>
          </a:p>
        </p:txBody>
      </p:sp>
    </p:spTree>
    <p:extLst>
      <p:ext uri="{BB962C8B-B14F-4D97-AF65-F5344CB8AC3E}">
        <p14:creationId xmlns:p14="http://schemas.microsoft.com/office/powerpoint/2010/main" val="23496670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Article</a:t>
            </a:r>
          </a:p>
          <a:p>
            <a:r>
              <a:rPr lang="en-US" dirty="0"/>
              <a:t>Show WP</a:t>
            </a:r>
          </a:p>
          <a:p>
            <a:r>
              <a:rPr lang="en-US" dirty="0"/>
              <a:t>Show Checklist</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61</a:t>
            </a:fld>
            <a:endParaRPr lang="en-GB"/>
          </a:p>
        </p:txBody>
      </p:sp>
    </p:spTree>
    <p:extLst>
      <p:ext uri="{BB962C8B-B14F-4D97-AF65-F5344CB8AC3E}">
        <p14:creationId xmlns:p14="http://schemas.microsoft.com/office/powerpoint/2010/main" val="34121262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62</a:t>
            </a:fld>
            <a:endParaRPr lang="en-GB"/>
          </a:p>
        </p:txBody>
      </p:sp>
    </p:spTree>
    <p:extLst>
      <p:ext uri="{BB962C8B-B14F-4D97-AF65-F5344CB8AC3E}">
        <p14:creationId xmlns:p14="http://schemas.microsoft.com/office/powerpoint/2010/main" val="9543662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63</a:t>
            </a:fld>
            <a:endParaRPr lang="en-GB"/>
          </a:p>
        </p:txBody>
      </p:sp>
    </p:spTree>
    <p:extLst>
      <p:ext uri="{BB962C8B-B14F-4D97-AF65-F5344CB8AC3E}">
        <p14:creationId xmlns:p14="http://schemas.microsoft.com/office/powerpoint/2010/main" val="108079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65</a:t>
            </a:fld>
            <a:endParaRPr lang="en-GB"/>
          </a:p>
        </p:txBody>
      </p:sp>
    </p:spTree>
    <p:extLst>
      <p:ext uri="{BB962C8B-B14F-4D97-AF65-F5344CB8AC3E}">
        <p14:creationId xmlns:p14="http://schemas.microsoft.com/office/powerpoint/2010/main" val="25354941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69</a:t>
            </a:fld>
            <a:endParaRPr lang="en-GB"/>
          </a:p>
        </p:txBody>
      </p:sp>
    </p:spTree>
    <p:extLst>
      <p:ext uri="{BB962C8B-B14F-4D97-AF65-F5344CB8AC3E}">
        <p14:creationId xmlns:p14="http://schemas.microsoft.com/office/powerpoint/2010/main" val="37217144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70</a:t>
            </a:fld>
            <a:endParaRPr lang="en-GB"/>
          </a:p>
        </p:txBody>
      </p:sp>
    </p:spTree>
    <p:extLst>
      <p:ext uri="{BB962C8B-B14F-4D97-AF65-F5344CB8AC3E}">
        <p14:creationId xmlns:p14="http://schemas.microsoft.com/office/powerpoint/2010/main" val="4158411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B8C794-77EE-4724-B493-2E0907BFA558}" type="slidenum">
              <a:rPr lang="en-GB" smtClean="0"/>
              <a:t>3</a:t>
            </a:fld>
            <a:endParaRPr lang="en-GB"/>
          </a:p>
        </p:txBody>
      </p:sp>
    </p:spTree>
    <p:extLst>
      <p:ext uri="{BB962C8B-B14F-4D97-AF65-F5344CB8AC3E}">
        <p14:creationId xmlns:p14="http://schemas.microsoft.com/office/powerpoint/2010/main" val="7148849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finally get rid of those pesky servers! But now we face an AGE OLD question that humankind has been dealing with since, well, virtually the beginning of our species – WHICH IS BETTER….</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71</a:t>
            </a:fld>
            <a:endParaRPr lang="en-GB"/>
          </a:p>
        </p:txBody>
      </p:sp>
    </p:spTree>
    <p:extLst>
      <p:ext uri="{BB962C8B-B14F-4D97-AF65-F5344CB8AC3E}">
        <p14:creationId xmlns:p14="http://schemas.microsoft.com/office/powerpoint/2010/main" val="16186721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it’s about perspectives – both people can be right, even if the view differs. In this case, the system –is- more stable, but end user performance is worse because Internet connectivity becomes </a:t>
            </a:r>
            <a:r>
              <a:rPr lang="en-US"/>
              <a:t>an issue…</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72</a:t>
            </a:fld>
            <a:endParaRPr lang="en-GB"/>
          </a:p>
        </p:txBody>
      </p:sp>
    </p:spTree>
    <p:extLst>
      <p:ext uri="{BB962C8B-B14F-4D97-AF65-F5344CB8AC3E}">
        <p14:creationId xmlns:p14="http://schemas.microsoft.com/office/powerpoint/2010/main" val="42390314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our users are no longer just racing down the hall to the server closet, now EACH BYTE has to go out of the entire internet, and back again, just for people to work on , say, an Excel TPS report. What about those MPLS network we used to have to speed up / dedicate our global traffic? “South African” Office 365 comes out of… Ireland!</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73</a:t>
            </a:fld>
            <a:endParaRPr lang="en-GB"/>
          </a:p>
        </p:txBody>
      </p:sp>
    </p:spTree>
    <p:extLst>
      <p:ext uri="{BB962C8B-B14F-4D97-AF65-F5344CB8AC3E}">
        <p14:creationId xmlns:p14="http://schemas.microsoft.com/office/powerpoint/2010/main" val="7752278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Evil Zombie Mutant = “Hybrid Environment” – the ‘worst’ of both scenarios in terms of monitoring because now we have to do BOTH kinds!</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75</a:t>
            </a:fld>
            <a:endParaRPr lang="en-GB"/>
          </a:p>
        </p:txBody>
      </p:sp>
    </p:spTree>
    <p:extLst>
      <p:ext uri="{BB962C8B-B14F-4D97-AF65-F5344CB8AC3E}">
        <p14:creationId xmlns:p14="http://schemas.microsoft.com/office/powerpoint/2010/main" val="11556414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Gateway: </a:t>
            </a:r>
            <a:r>
              <a:rPr lang="en-ZA" dirty="0">
                <a:effectLst/>
              </a:rPr>
              <a:t>Power BI, PowerApps, Logic Apps, and Microsoft Flow (https://www.microsoft.com/en-us/download/details.aspx?id=53127&amp;751be11f-ede8-5a0c-058c-2ee190a24fa6=True)</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76</a:t>
            </a:fld>
            <a:endParaRPr lang="en-GB"/>
          </a:p>
        </p:txBody>
      </p:sp>
    </p:spTree>
    <p:extLst>
      <p:ext uri="{BB962C8B-B14F-4D97-AF65-F5344CB8AC3E}">
        <p14:creationId xmlns:p14="http://schemas.microsoft.com/office/powerpoint/2010/main" val="10091591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Various new vendors – connectivity via “agents” / “probes” / “widgets”, monitoring cloud services, monitoring service notices, etc.</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77</a:t>
            </a:fld>
            <a:endParaRPr lang="en-GB"/>
          </a:p>
        </p:txBody>
      </p:sp>
    </p:spTree>
    <p:extLst>
      <p:ext uri="{BB962C8B-B14F-4D97-AF65-F5344CB8AC3E}">
        <p14:creationId xmlns:p14="http://schemas.microsoft.com/office/powerpoint/2010/main" val="40319878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B8C794-77EE-4724-B493-2E0907BFA558}" type="slidenum">
              <a:rPr lang="en-GB" smtClean="0"/>
              <a:t>81</a:t>
            </a:fld>
            <a:endParaRPr lang="en-GB"/>
          </a:p>
        </p:txBody>
      </p:sp>
    </p:spTree>
    <p:extLst>
      <p:ext uri="{BB962C8B-B14F-4D97-AF65-F5344CB8AC3E}">
        <p14:creationId xmlns:p14="http://schemas.microsoft.com/office/powerpoint/2010/main" val="19277307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“Monitoring”, right? Is anyone going to stay awake all the way through this session??</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82</a:t>
            </a:fld>
            <a:endParaRPr lang="en-GB"/>
          </a:p>
        </p:txBody>
      </p:sp>
    </p:spTree>
    <p:extLst>
      <p:ext uri="{BB962C8B-B14F-4D97-AF65-F5344CB8AC3E}">
        <p14:creationId xmlns:p14="http://schemas.microsoft.com/office/powerpoint/2010/main" val="39088379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ACTUALLY this session might be the only one at the conference that can guarantee you BETTER sleep AFTER you leave the conference (“Money Back guarantee” – </a:t>
            </a:r>
            <a:r>
              <a:rPr lang="en-US" dirty="0" err="1"/>
              <a:t>haha</a:t>
            </a:r>
            <a:r>
              <a:rPr lang="en-US" dirty="0"/>
              <a:t>)</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83</a:t>
            </a:fld>
            <a:endParaRPr lang="en-GB"/>
          </a:p>
        </p:txBody>
      </p:sp>
    </p:spTree>
    <p:extLst>
      <p:ext uri="{BB962C8B-B14F-4D97-AF65-F5344CB8AC3E}">
        <p14:creationId xmlns:p14="http://schemas.microsoft.com/office/powerpoint/2010/main" val="12798210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because if you’re monitoring properly, you’ll find out about things, and be able to fix them at your ease (e.g. at 9:00 am), BEFORE they become…</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84</a:t>
            </a:fld>
            <a:endParaRPr lang="en-GB"/>
          </a:p>
        </p:txBody>
      </p:sp>
    </p:spTree>
    <p:extLst>
      <p:ext uri="{BB962C8B-B14F-4D97-AF65-F5344CB8AC3E}">
        <p14:creationId xmlns:p14="http://schemas.microsoft.com/office/powerpoint/2010/main" val="2479434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session is not about Auditing, Usage or Search Analytics or fixing buggy </a:t>
            </a:r>
            <a:r>
              <a:rPr lang="en-US" dirty="0" err="1"/>
              <a:t>webparts</a:t>
            </a:r>
            <a:r>
              <a:rPr lang="en-US" dirty="0"/>
              <a:t> with the Developer Dashboard – it’s about this screen – the SharePoint error page. In this session, we don’t like this page. In fact, we HATE this page, just like these </a:t>
            </a:r>
            <a:r>
              <a:rPr lang="en-US" dirty="0" err="1"/>
              <a:t>passitionate</a:t>
            </a:r>
            <a:r>
              <a:rPr lang="en-US" dirty="0"/>
              <a:t> SharePoint people…</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4</a:t>
            </a:fld>
            <a:endParaRPr lang="en-GB"/>
          </a:p>
        </p:txBody>
      </p:sp>
    </p:spTree>
    <p:extLst>
      <p:ext uri="{BB962C8B-B14F-4D97-AF65-F5344CB8AC3E}">
        <p14:creationId xmlns:p14="http://schemas.microsoft.com/office/powerpoint/2010/main" val="36391114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Massive issues, at 11:00 pm!</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85</a:t>
            </a:fld>
            <a:endParaRPr lang="en-GB"/>
          </a:p>
        </p:txBody>
      </p:sp>
    </p:spTree>
    <p:extLst>
      <p:ext uri="{BB962C8B-B14F-4D97-AF65-F5344CB8AC3E}">
        <p14:creationId xmlns:p14="http://schemas.microsoft.com/office/powerpoint/2010/main" val="3750460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the “</a:t>
            </a:r>
            <a:r>
              <a:rPr lang="en-US" i="1" dirty="0"/>
              <a:t>2</a:t>
            </a:r>
            <a:r>
              <a:rPr lang="en-US" i="1" baseline="30000" dirty="0"/>
              <a:t>nd</a:t>
            </a:r>
            <a:r>
              <a:rPr lang="en-US" i="1" dirty="0"/>
              <a:t> Law of Thermodynamics</a:t>
            </a:r>
            <a:r>
              <a:rPr lang="en-US" dirty="0"/>
              <a:t>” loosely states that, with reference to Entropy, left alone, pretty much </a:t>
            </a:r>
            <a:r>
              <a:rPr lang="en-US" i="1" dirty="0"/>
              <a:t>everything</a:t>
            </a:r>
            <a:r>
              <a:rPr lang="en-US" dirty="0"/>
              <a:t> will ultimately descend into chaos!</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86</a:t>
            </a:fld>
            <a:endParaRPr lang="en-GB"/>
          </a:p>
        </p:txBody>
      </p:sp>
    </p:spTree>
    <p:extLst>
      <p:ext uri="{BB962C8B-B14F-4D97-AF65-F5344CB8AC3E}">
        <p14:creationId xmlns:p14="http://schemas.microsoft.com/office/powerpoint/2010/main" val="23442881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 - Ad-hoc or even Scheduled</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87</a:t>
            </a:fld>
            <a:endParaRPr lang="en-GB"/>
          </a:p>
        </p:txBody>
      </p:sp>
    </p:spTree>
    <p:extLst>
      <p:ext uri="{BB962C8B-B14F-4D97-AF65-F5344CB8AC3E}">
        <p14:creationId xmlns:p14="http://schemas.microsoft.com/office/powerpoint/2010/main" val="5756920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 - Ad-hoc or even Scheduled</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88</a:t>
            </a:fld>
            <a:endParaRPr lang="en-GB"/>
          </a:p>
        </p:txBody>
      </p:sp>
    </p:spTree>
    <p:extLst>
      <p:ext uri="{BB962C8B-B14F-4D97-AF65-F5344CB8AC3E}">
        <p14:creationId xmlns:p14="http://schemas.microsoft.com/office/powerpoint/2010/main" val="11907714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hate errors like this so much in their farms that they’ve taken to the streets. Well, all except this lady here, here’s clearly a bit confused about which rally. Anyway, these people, like us, feel that if a user is seeing this error page then, in the MAJORITY of cases (because there are exceptions), something has failed that we as administrators can and should have picked up on before it hit the users. We, as admins, have a JOB to DO and a RESPONSIBILITY to Upload to make sure our farms are running well!</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5</a:t>
            </a:fld>
            <a:endParaRPr lang="en-GB"/>
          </a:p>
        </p:txBody>
      </p:sp>
    </p:spTree>
    <p:extLst>
      <p:ext uri="{BB962C8B-B14F-4D97-AF65-F5344CB8AC3E}">
        <p14:creationId xmlns:p14="http://schemas.microsoft.com/office/powerpoint/2010/main" val="2287473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that’s the case, SharePoint knows it’s at least some part is in potentially seriously trouble, and it’s trying to warn us, but sometimes no-one’s even listening – we’re running up the hill, blissfully unaware we’re about to fall over the cliff!</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10</a:t>
            </a:fld>
            <a:endParaRPr lang="en-GB"/>
          </a:p>
        </p:txBody>
      </p:sp>
    </p:spTree>
    <p:extLst>
      <p:ext uri="{BB962C8B-B14F-4D97-AF65-F5344CB8AC3E}">
        <p14:creationId xmlns:p14="http://schemas.microsoft.com/office/powerpoint/2010/main" val="925127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that into perspective, how many people here have a SharePoint with a red bar at the top in Central Admin (or at least </a:t>
            </a:r>
            <a:r>
              <a:rPr lang="en-US" i="1" dirty="0"/>
              <a:t>know of</a:t>
            </a:r>
            <a:r>
              <a:rPr lang="en-US" dirty="0"/>
              <a:t> a SharePoint with one)??</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11</a:t>
            </a:fld>
            <a:endParaRPr lang="en-GB"/>
          </a:p>
        </p:txBody>
      </p:sp>
    </p:spTree>
    <p:extLst>
      <p:ext uri="{BB962C8B-B14F-4D97-AF65-F5344CB8AC3E}">
        <p14:creationId xmlns:p14="http://schemas.microsoft.com/office/powerpoint/2010/main" val="2876304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‘Monitoring’ is NOT ‘Auditing’ or ‘Usage Analysis’ or ‘Search Analytics’ or even finding software bugs in a misbehaving web part using the Developer Dashboard…</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18</a:t>
            </a:fld>
            <a:endParaRPr lang="en-GB"/>
          </a:p>
        </p:txBody>
      </p:sp>
    </p:spTree>
    <p:extLst>
      <p:ext uri="{BB962C8B-B14F-4D97-AF65-F5344CB8AC3E}">
        <p14:creationId xmlns:p14="http://schemas.microsoft.com/office/powerpoint/2010/main" val="2465126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not forget that the first actual computer “bug” was a HARDWARE issue, NOT a “software” bug (circa 1946 on the “Mark II” computer)</a:t>
            </a:r>
            <a:endParaRPr lang="en-ZA" dirty="0"/>
          </a:p>
        </p:txBody>
      </p:sp>
      <p:sp>
        <p:nvSpPr>
          <p:cNvPr id="4" name="Slide Number Placeholder 3"/>
          <p:cNvSpPr>
            <a:spLocks noGrp="1"/>
          </p:cNvSpPr>
          <p:nvPr>
            <p:ph type="sldNum" sz="quarter" idx="10"/>
          </p:nvPr>
        </p:nvSpPr>
        <p:spPr/>
        <p:txBody>
          <a:bodyPr/>
          <a:lstStyle/>
          <a:p>
            <a:fld id="{7EB8C794-77EE-4724-B493-2E0907BFA558}" type="slidenum">
              <a:rPr lang="en-GB" smtClean="0"/>
              <a:t>22</a:t>
            </a:fld>
            <a:endParaRPr lang="en-GB"/>
          </a:p>
        </p:txBody>
      </p:sp>
    </p:spTree>
    <p:extLst>
      <p:ext uri="{BB962C8B-B14F-4D97-AF65-F5344CB8AC3E}">
        <p14:creationId xmlns:p14="http://schemas.microsoft.com/office/powerpoint/2010/main" val="2498437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50E4CC28-F82D-6A47-92EB-95F6EBBE17E0}" type="datetimeFigureOut">
              <a:rPr lang="en-US" smtClean="0"/>
              <a:t>10/27/2017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lang="en-US" sz="3400" kern="1200" dirty="0" smtClean="0">
                <a:solidFill>
                  <a:srgbClr val="666666"/>
                </a:solidFill>
                <a:latin typeface="Calibri Light" charset="0"/>
                <a:ea typeface="Calibri Light" charset="0"/>
                <a:cs typeface="Calibri Light"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0E4CC28-F82D-6A47-92EB-95F6EBBE17E0}" type="datetimeFigureOut">
              <a:rPr lang="en-US" smtClean="0"/>
              <a:t>10/27/2017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lvl1pPr>
              <a:defRPr lang="en-US" sz="3400" kern="1200" dirty="0" smtClean="0">
                <a:solidFill>
                  <a:srgbClr val="666666"/>
                </a:solidFill>
                <a:latin typeface="Calibri Light" charset="0"/>
                <a:ea typeface="Calibri Light" charset="0"/>
                <a:cs typeface="Calibri Light"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0E4CC28-F82D-6A47-92EB-95F6EBBE17E0}" type="datetimeFigureOut">
              <a:rPr lang="en-US" smtClean="0"/>
              <a:t>10/27/2017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0E4CC28-F82D-6A47-92EB-95F6EBBE17E0}" type="datetimeFigureOut">
              <a:rPr lang="en-US" smtClean="0"/>
              <a:t>10/27/2017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E4CC28-F82D-6A47-92EB-95F6EBBE17E0}" type="datetimeFigureOut">
              <a:rPr lang="en-US" smtClean="0"/>
              <a:t>10/27/2017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lang="en-US" sz="3400" kern="1200" dirty="0" smtClean="0">
                <a:solidFill>
                  <a:srgbClr val="666666"/>
                </a:solidFill>
                <a:latin typeface="Calibri Light" charset="0"/>
                <a:ea typeface="Calibri Light" charset="0"/>
                <a:cs typeface="Calibri Light"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E4CC28-F82D-6A47-92EB-95F6EBBE17E0}" type="datetimeFigureOut">
              <a:rPr lang="en-US" smtClean="0"/>
              <a:t>10/27/2017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E4CC28-F82D-6A47-92EB-95F6EBBE17E0}" type="datetimeFigureOut">
              <a:rPr lang="en-US" smtClean="0"/>
              <a:t>10/27/2017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50E4CC28-F82D-6A47-92EB-95F6EBBE17E0}" type="datetimeFigureOut">
              <a:rPr lang="en-US" smtClean="0"/>
              <a:t>10/27/2017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E4CC28-F82D-6A47-92EB-95F6EBBE17E0}" type="datetimeFigureOut">
              <a:rPr lang="en-US" smtClean="0"/>
              <a:t>10/27/2017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lang="en-US" sz="3400" kern="1200" dirty="0" smtClean="0">
                <a:solidFill>
                  <a:srgbClr val="666666"/>
                </a:solidFill>
                <a:latin typeface="Calibri Light" charset="0"/>
                <a:ea typeface="Calibri Light" charset="0"/>
                <a:cs typeface="Calibri Ligh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50E4CC28-F82D-6A47-92EB-95F6EBBE17E0}" type="datetimeFigureOut">
              <a:rPr lang="en-US" smtClean="0"/>
              <a:t>10/27/2017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E4CC28-F82D-6A47-92EB-95F6EBBE17E0}" type="datetimeFigureOut">
              <a:rPr lang="en-US" smtClean="0"/>
              <a:t>10/27/2017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C1B591-0A98-054D-9781-AADC12B6FE7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E4CC28-F82D-6A47-92EB-95F6EBBE17E0}" type="datetimeFigureOut">
              <a:rPr lang="en-US" smtClean="0"/>
              <a:t>10/27/2017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C1B591-0A98-054D-9781-AADC12B6FE7B}" type="slidenum">
              <a:rPr lang="en-US" smtClean="0"/>
              <a:t>‹#›</a:t>
            </a:fld>
            <a:endParaRPr lang="en-US"/>
          </a:p>
        </p:txBody>
      </p:sp>
    </p:spTree>
    <p:extLst>
      <p:ext uri="{BB962C8B-B14F-4D97-AF65-F5344CB8AC3E}">
        <p14:creationId xmlns:p14="http://schemas.microsoft.com/office/powerpoint/2010/main" val="698234528"/>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xStyles>
    <p:titleStyle>
      <a:lvl1pPr marL="0" algn="l" defTabSz="914400" rtl="0" eaLnBrk="1" latinLnBrk="0" hangingPunct="1">
        <a:lnSpc>
          <a:spcPct val="90000"/>
        </a:lnSpc>
        <a:spcBef>
          <a:spcPct val="0"/>
        </a:spcBef>
        <a:buNone/>
        <a:defRPr lang="en-US" sz="4200" b="1" kern="1200" dirty="0">
          <a:solidFill>
            <a:srgbClr val="0A5D66"/>
          </a:solidFill>
          <a:latin typeface="Calibri" charset="0"/>
          <a:ea typeface="+mj-ea"/>
          <a:cs typeface="Calibri" charset="0"/>
        </a:defRPr>
      </a:lvl1pPr>
    </p:titleStyle>
    <p:bodyStyle>
      <a:lvl1pPr marL="228600" indent="-228600" algn="l" defTabSz="914400" rtl="0" eaLnBrk="1" latinLnBrk="0" hangingPunct="1">
        <a:lnSpc>
          <a:spcPct val="90000"/>
        </a:lnSpc>
        <a:spcBef>
          <a:spcPts val="1000"/>
        </a:spcBef>
        <a:buFont typeface="Arial"/>
        <a:buChar char="•"/>
        <a:defRPr lang="en-US" sz="3400" kern="1200" dirty="0" smtClean="0">
          <a:solidFill>
            <a:srgbClr val="666666"/>
          </a:solidFill>
          <a:latin typeface="Calibri Light" charset="0"/>
          <a:ea typeface="+mn-ea"/>
          <a:cs typeface="Calibri Light" charset="0"/>
        </a:defRPr>
      </a:lvl1pPr>
      <a:lvl2pPr marL="685800" indent="-228600" algn="l" defTabSz="914400" rtl="0" eaLnBrk="1" latinLnBrk="0" hangingPunct="1">
        <a:lnSpc>
          <a:spcPct val="90000"/>
        </a:lnSpc>
        <a:spcBef>
          <a:spcPts val="500"/>
        </a:spcBef>
        <a:buFont typeface="Arial"/>
        <a:buChar char="•"/>
        <a:defRPr sz="2400" kern="1200">
          <a:solidFill>
            <a:srgbClr val="666666"/>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666666"/>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666666"/>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666666"/>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hyperlink" Target="https://technet.microsoft.com/en-us/library/ee748636(v=office.16).aspx" TargetMode="External"/><Relationship Id="rId3" Type="http://schemas.openxmlformats.org/officeDocument/2006/relationships/image" Target="../media/image37.jpeg"/><Relationship Id="rId7" Type="http://schemas.openxmlformats.org/officeDocument/2006/relationships/hyperlink" Target="https://gallery.technet.microsoft.com/office/Sharepoint-Checklist-Daily-56293835"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s://collab365.community/forum/topics/what-is-on-your-sharepoint-admin-checklist/" TargetMode="External"/><Relationship Id="rId5" Type="http://schemas.openxmlformats.org/officeDocument/2006/relationships/hyperlink" Target="https://technet.microsoft.com/en-us/library/jj219701.aspx" TargetMode="External"/><Relationship Id="rId4" Type="http://schemas.openxmlformats.org/officeDocument/2006/relationships/hyperlink" Target="https://technet.microsoft.com/en-us/library/gg277248(v=office.14).aspx"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3.mp4"/><Relationship Id="rId1" Type="http://schemas.openxmlformats.org/officeDocument/2006/relationships/video" Target="NULL" TargetMode="Externa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43.png"/><Relationship Id="rId4" Type="http://schemas.openxmlformats.org/officeDocument/2006/relationships/notesSlide" Target="../notesSlides/notesSlide16.xml"/></Relationships>
</file>

<file path=ppt/slides/_rels/slide39.xml.rels><?xml version="1.0" encoding="UTF-8" standalone="yes"?>
<Relationships xmlns="http://schemas.openxmlformats.org/package/2006/relationships"><Relationship Id="rId2" Type="http://schemas.openxmlformats.org/officeDocument/2006/relationships/image" Target="../media/image44.tmp"/><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7.tmp"/><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hyperlink" Target="https://technet.microsoft.com/en-us/library/ff686816(v=office.16).aspx"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48.tmp"/><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56.wmf"/><Relationship Id="rId4" Type="http://schemas.openxmlformats.org/officeDocument/2006/relationships/oleObject" Target="../embeddings/oleObject1.bin"/></Relationships>
</file>

<file path=ppt/slides/_rels/slide5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60.png"/><Relationship Id="rId4" Type="http://schemas.openxmlformats.org/officeDocument/2006/relationships/notesSlide" Target="../notesSlides/notesSlide22.xml"/></Relationships>
</file>

<file path=ppt/slides/_rels/slide5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62.png"/></Relationships>
</file>

<file path=ppt/slides/_rels/slide5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jpeg"/><Relationship Id="rId2" Type="http://schemas.openxmlformats.org/officeDocument/2006/relationships/image" Target="../media/image63.jpe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tmp"/><Relationship Id="rId4" Type="http://schemas.openxmlformats.org/officeDocument/2006/relationships/image" Target="../media/image65.png"/></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hyperlink" Target="https://blogs.msdn.microsoft.com/mvpawardprogram/2017/07/04/choosing-a-monitoring-tool/"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74.tmp"/><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76.png"/><Relationship Id="rId4" Type="http://schemas.openxmlformats.org/officeDocument/2006/relationships/notesSlide" Target="../notesSlides/notesSlide30.xml"/></Relationships>
</file>

<file path=ppt/slides/_rels/slide72.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8" Type="http://schemas.openxmlformats.org/officeDocument/2006/relationships/image" Target="../media/image33.jpeg"/><Relationship Id="rId13" Type="http://schemas.openxmlformats.org/officeDocument/2006/relationships/image" Target="../media/image73.jpeg"/><Relationship Id="rId3" Type="http://schemas.openxmlformats.org/officeDocument/2006/relationships/slideLayout" Target="../slideLayouts/slideLayout2.xml"/><Relationship Id="rId7" Type="http://schemas.openxmlformats.org/officeDocument/2006/relationships/image" Target="../media/image84.jpeg"/><Relationship Id="rId12" Type="http://schemas.openxmlformats.org/officeDocument/2006/relationships/image" Target="../media/image58.jpeg"/><Relationship Id="rId2" Type="http://schemas.openxmlformats.org/officeDocument/2006/relationships/video" Target="../media/media8.mp4"/><Relationship Id="rId16" Type="http://schemas.openxmlformats.org/officeDocument/2006/relationships/image" Target="../media/image86.png"/><Relationship Id="rId1" Type="http://schemas.microsoft.com/office/2007/relationships/media" Target="../media/media8.mp4"/><Relationship Id="rId6" Type="http://schemas.openxmlformats.org/officeDocument/2006/relationships/image" Target="../media/image14.jpg"/><Relationship Id="rId11" Type="http://schemas.openxmlformats.org/officeDocument/2006/relationships/image" Target="../media/image70.jpeg"/><Relationship Id="rId5" Type="http://schemas.openxmlformats.org/officeDocument/2006/relationships/image" Target="../media/image8.jpg"/><Relationship Id="rId15" Type="http://schemas.openxmlformats.org/officeDocument/2006/relationships/image" Target="../media/image80.jpeg"/><Relationship Id="rId10" Type="http://schemas.openxmlformats.org/officeDocument/2006/relationships/image" Target="../media/image61.jpeg"/><Relationship Id="rId4" Type="http://schemas.openxmlformats.org/officeDocument/2006/relationships/image" Target="../media/image83.jpeg"/><Relationship Id="rId9" Type="http://schemas.openxmlformats.org/officeDocument/2006/relationships/image" Target="../media/image85.jpeg"/><Relationship Id="rId14" Type="http://schemas.openxmlformats.org/officeDocument/2006/relationships/image" Target="../media/image75.jpeg"/></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90.jpeg"/></Relationships>
</file>

<file path=ppt/slides/_rels/slide84.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microsoft.com/office/2007/relationships/hdphoto" Target="../media/hdphoto1.wdp"/></Relationships>
</file>

<file path=ppt/slides/_rels/slide89.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80557386"/>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2E22A2-2C13-47CE-AB3B-1AC9344F9CCD}"/>
              </a:ext>
            </a:extLst>
          </p:cNvPr>
          <p:cNvPicPr>
            <a:picLocks noChangeAspect="1"/>
          </p:cNvPicPr>
          <p:nvPr/>
        </p:nvPicPr>
        <p:blipFill rotWithShape="1">
          <a:blip r:embed="rId3">
            <a:extLst>
              <a:ext uri="{28A0092B-C50C-407E-A947-70E740481C1C}">
                <a14:useLocalDpi xmlns:a14="http://schemas.microsoft.com/office/drawing/2010/main" val="0"/>
              </a:ext>
            </a:extLst>
          </a:blip>
          <a:srcRect t="20126" b="9858"/>
          <a:stretch/>
        </p:blipFill>
        <p:spPr>
          <a:xfrm>
            <a:off x="0" y="0"/>
            <a:ext cx="12192000" cy="6350000"/>
          </a:xfrm>
          <a:prstGeom prst="rect">
            <a:avLst/>
          </a:prstGeom>
        </p:spPr>
      </p:pic>
    </p:spTree>
    <p:extLst>
      <p:ext uri="{BB962C8B-B14F-4D97-AF65-F5344CB8AC3E}">
        <p14:creationId xmlns:p14="http://schemas.microsoft.com/office/powerpoint/2010/main" val="302536608"/>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harepointpromag.com/site-files/sharepointpromag.com/files/archive/sharepointpromag.com/content/content/125029/figure%204.png">
            <a:extLst>
              <a:ext uri="{FF2B5EF4-FFF2-40B4-BE49-F238E27FC236}">
                <a16:creationId xmlns:a16="http://schemas.microsoft.com/office/drawing/2014/main" id="{232C4989-3430-4755-AB5B-2E16449A43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7290" y="66358"/>
            <a:ext cx="9715500" cy="6257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harepointpromag.com/site-files/sharepointpromag.com/files/archive/sharepointpromag.com/content/content/125029/figure%204.png">
            <a:extLst>
              <a:ext uri="{FF2B5EF4-FFF2-40B4-BE49-F238E27FC236}">
                <a16:creationId xmlns:a16="http://schemas.microsoft.com/office/drawing/2014/main" id="{8FDD69B7-89F4-40D5-A188-089945D008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4" t="38716" r="32282" b="57063"/>
          <a:stretch/>
        </p:blipFill>
        <p:spPr bwMode="auto">
          <a:xfrm>
            <a:off x="1275207" y="2489201"/>
            <a:ext cx="6493384" cy="264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17568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4.07407E-6 L 0.11472 0.08101 " pathEditMode="relative" rAng="0" ptsTypes="AA">
                                      <p:cBhvr>
                                        <p:cTn id="6" dur="1000" fill="hold"/>
                                        <p:tgtEl>
                                          <p:spTgt spid="6"/>
                                        </p:tgtEl>
                                        <p:attrNameLst>
                                          <p:attrName>ppt_x</p:attrName>
                                          <p:attrName>ppt_y</p:attrName>
                                        </p:attrNameLst>
                                      </p:cBhvr>
                                      <p:rCtr x="5729" y="4051"/>
                                    </p:animMotion>
                                  </p:childTnLst>
                                </p:cTn>
                              </p:par>
                              <p:par>
                                <p:cTn id="7" presetID="6" presetClass="emph" presetSubtype="0" fill="hold" nodeType="withEffect">
                                  <p:stCondLst>
                                    <p:cond delay="0"/>
                                  </p:stCondLst>
                                  <p:childTnLst>
                                    <p:animScale>
                                      <p:cBhvr>
                                        <p:cTn id="8" dur="1000" fill="hold"/>
                                        <p:tgtEl>
                                          <p:spTgt spid="6"/>
                                        </p:tgtEl>
                                      </p:cBhvr>
                                      <p:by x="200000" y="2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heading towards a cliff">
            <a:extLst>
              <a:ext uri="{FF2B5EF4-FFF2-40B4-BE49-F238E27FC236}">
                <a16:creationId xmlns:a16="http://schemas.microsoft.com/office/drawing/2014/main" id="{649BEB5E-4C88-4957-AD0F-C3F56A4D2F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771" b="7771"/>
          <a:stretch/>
        </p:blipFill>
        <p:spPr bwMode="auto">
          <a:xfrm>
            <a:off x="0" y="-517367"/>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001433"/>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pinimg.com/originals/76/df/26/76df266f85a88e103bbbcfd6b9e215a8.jpg">
            <a:extLst>
              <a:ext uri="{FF2B5EF4-FFF2-40B4-BE49-F238E27FC236}">
                <a16:creationId xmlns:a16="http://schemas.microsoft.com/office/drawing/2014/main" id="{B8EA5E22-9DA2-46B0-9F39-4299982FC5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25" b="18562"/>
          <a:stretch/>
        </p:blipFill>
        <p:spPr bwMode="auto">
          <a:xfrm>
            <a:off x="0" y="0"/>
            <a:ext cx="12192000" cy="6324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9D6460A-E947-48EE-9D58-D7F2E92B3BD1}"/>
              </a:ext>
            </a:extLst>
          </p:cNvPr>
          <p:cNvSpPr txBox="1"/>
          <p:nvPr/>
        </p:nvSpPr>
        <p:spPr>
          <a:xfrm>
            <a:off x="0" y="438216"/>
            <a:ext cx="4789967" cy="1569660"/>
          </a:xfrm>
          <a:prstGeom prst="rect">
            <a:avLst/>
          </a:prstGeom>
          <a:solidFill>
            <a:srgbClr val="C00000">
              <a:alpha val="76078"/>
            </a:srgbClr>
          </a:solidFill>
          <a:ln>
            <a:solidFill>
              <a:srgbClr val="C00000"/>
            </a:solidFill>
          </a:ln>
        </p:spPr>
        <p:txBody>
          <a:bodyPr wrap="square" rtlCol="0">
            <a:spAutoFit/>
          </a:bodyPr>
          <a:lstStyle/>
          <a:p>
            <a:pPr algn="r"/>
            <a:r>
              <a:rPr lang="en-US" sz="9600" b="1" dirty="0">
                <a:solidFill>
                  <a:schemeClr val="bg1"/>
                </a:solidFill>
              </a:rPr>
              <a:t>FAIL!</a:t>
            </a:r>
            <a:endParaRPr lang="en-ZA" sz="9600" b="1" dirty="0">
              <a:solidFill>
                <a:schemeClr val="bg1"/>
              </a:solidFill>
            </a:endParaRPr>
          </a:p>
        </p:txBody>
      </p:sp>
      <p:sp>
        <p:nvSpPr>
          <p:cNvPr id="4" name="Rectangle: Rounded Corners 3">
            <a:extLst>
              <a:ext uri="{FF2B5EF4-FFF2-40B4-BE49-F238E27FC236}">
                <a16:creationId xmlns:a16="http://schemas.microsoft.com/office/drawing/2014/main" id="{363A3846-E484-4BF3-8446-1524443A5B40}"/>
              </a:ext>
            </a:extLst>
          </p:cNvPr>
          <p:cNvSpPr/>
          <p:nvPr/>
        </p:nvSpPr>
        <p:spPr>
          <a:xfrm>
            <a:off x="6829095" y="884132"/>
            <a:ext cx="1985027" cy="227816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3379477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pre00.deviantart.net/eed9/th/pre/i/2014/265/4/3/homer_at_work_by_fullmetal870-d8041vg.png">
            <a:extLst>
              <a:ext uri="{FF2B5EF4-FFF2-40B4-BE49-F238E27FC236}">
                <a16:creationId xmlns:a16="http://schemas.microsoft.com/office/drawing/2014/main" id="{15EC0B2C-4494-48F8-8A4D-C4EE1E7E0D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7807"/>
            <a:ext cx="12192000" cy="6483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760775"/>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www.chobirdokan.com/wp-content/uploads/sad-boy-alone-crying-images-wallpaper.jpg">
            <a:extLst>
              <a:ext uri="{FF2B5EF4-FFF2-40B4-BE49-F238E27FC236}">
                <a16:creationId xmlns:a16="http://schemas.microsoft.com/office/drawing/2014/main" id="{45D2BB67-7DAB-4A30-B03D-18E49B456C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001" b="6899"/>
          <a:stretch/>
        </p:blipFill>
        <p:spPr bwMode="auto">
          <a:xfrm>
            <a:off x="0" y="0"/>
            <a:ext cx="12192000" cy="6332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882801"/>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media.npr.org/assets/img/2014/07/23/pulse_wide-f87104a660819e3cec58b06b3403f1ab3531f5f9.jpg?s=1400">
            <a:extLst>
              <a:ext uri="{FF2B5EF4-FFF2-40B4-BE49-F238E27FC236}">
                <a16:creationId xmlns:a16="http://schemas.microsoft.com/office/drawing/2014/main" id="{EF67A4A7-9C95-40D8-931F-50CE6FF742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50"/>
            <a:ext cx="12192000" cy="684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901693"/>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cdn.collectorscarworld.com/wp-content/uploads/2016/04/indy500_01.jpg">
            <a:extLst>
              <a:ext uri="{FF2B5EF4-FFF2-40B4-BE49-F238E27FC236}">
                <a16:creationId xmlns:a16="http://schemas.microsoft.com/office/drawing/2014/main" id="{5F28C378-7C57-4738-A3A9-8102B9E1DC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1816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599824"/>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https://www.rankranger.com/www-img/web/docs/blog_1/gwt-search-analytics-pages.png">
            <a:extLst>
              <a:ext uri="{FF2B5EF4-FFF2-40B4-BE49-F238E27FC236}">
                <a16:creationId xmlns:a16="http://schemas.microsoft.com/office/drawing/2014/main" id="{E442E821-F93D-4563-A317-E786500BDC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894"/>
          <a:stretch/>
        </p:blipFill>
        <p:spPr bwMode="auto">
          <a:xfrm>
            <a:off x="0" y="2864775"/>
            <a:ext cx="6079172" cy="346744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www.mayurbatrauae.ae/wp-content/uploads/2016/12/audit.jpg">
            <a:extLst>
              <a:ext uri="{FF2B5EF4-FFF2-40B4-BE49-F238E27FC236}">
                <a16:creationId xmlns:a16="http://schemas.microsoft.com/office/drawing/2014/main" id="{011C2882-82DF-44B8-90FB-56D5DFC6C6A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90326"/>
            <a:ext cx="6079172" cy="336897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upload.wikimedia.org/wikipedia/commons/e/e0/Browser_usage_on_wikimedia_Sep_2010.png">
            <a:extLst>
              <a:ext uri="{FF2B5EF4-FFF2-40B4-BE49-F238E27FC236}">
                <a16:creationId xmlns:a16="http://schemas.microsoft.com/office/drawing/2014/main" id="{A3661692-6A8F-41FB-A3C4-25B2086513A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2454"/>
          <a:stretch/>
        </p:blipFill>
        <p:spPr bwMode="auto">
          <a:xfrm>
            <a:off x="6080760" y="-570978"/>
            <a:ext cx="6111240" cy="374962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s://i.stack.imgur.com/61YIe.jpg">
            <a:extLst>
              <a:ext uri="{FF2B5EF4-FFF2-40B4-BE49-F238E27FC236}">
                <a16:creationId xmlns:a16="http://schemas.microsoft.com/office/drawing/2014/main" id="{DA9B17E9-BA06-4951-9E97-5585C879D4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2580"/>
          <a:stretch/>
        </p:blipFill>
        <p:spPr bwMode="auto">
          <a:xfrm>
            <a:off x="6079172" y="3178650"/>
            <a:ext cx="6112828" cy="3153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1901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i.pinimg.com/736x/a9/10/f2/a910f219190ce75210852401f516fd5d--cattle-dogs-cattle-barn.jpg">
            <a:extLst>
              <a:ext uri="{FF2B5EF4-FFF2-40B4-BE49-F238E27FC236}">
                <a16:creationId xmlns:a16="http://schemas.microsoft.com/office/drawing/2014/main" id="{37B67167-757B-46E8-BC28-A17BF6BEB5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953" b="6301"/>
          <a:stretch/>
        </p:blipFill>
        <p:spPr bwMode="auto">
          <a:xfrm>
            <a:off x="1254020" y="244"/>
            <a:ext cx="9574096" cy="6336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276729"/>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8941" y="341203"/>
            <a:ext cx="8509626" cy="738664"/>
          </a:xfrm>
          <a:prstGeom prst="rect">
            <a:avLst/>
          </a:prstGeom>
          <a:noFill/>
        </p:spPr>
        <p:txBody>
          <a:bodyPr wrap="square" rtlCol="0" anchor="t">
            <a:spAutoFit/>
          </a:bodyPr>
          <a:lstStyle/>
          <a:p>
            <a:r>
              <a:rPr lang="en-GB" sz="4200" b="1" dirty="0">
                <a:solidFill>
                  <a:srgbClr val="0A5D66"/>
                </a:solidFill>
                <a:latin typeface="Calibri" charset="0"/>
                <a:ea typeface="Calibri" charset="0"/>
                <a:cs typeface="Calibri" charset="0"/>
              </a:rPr>
              <a:t>Make every ESPC17 session count…</a:t>
            </a:r>
          </a:p>
        </p:txBody>
      </p:sp>
      <p:sp>
        <p:nvSpPr>
          <p:cNvPr id="5" name="TextBox 4"/>
          <p:cNvSpPr txBox="1"/>
          <p:nvPr/>
        </p:nvSpPr>
        <p:spPr>
          <a:xfrm>
            <a:off x="218941" y="1191627"/>
            <a:ext cx="12101848" cy="4154984"/>
          </a:xfrm>
          <a:prstGeom prst="rect">
            <a:avLst/>
          </a:prstGeom>
          <a:noFill/>
        </p:spPr>
        <p:txBody>
          <a:bodyPr wrap="square" rtlCol="0" anchor="t">
            <a:spAutoFit/>
          </a:bodyPr>
          <a:lstStyle/>
          <a:p>
            <a:pPr marL="514350" indent="-514350">
              <a:buAutoNum type="arabicPeriod"/>
            </a:pPr>
            <a:r>
              <a:rPr lang="en-IE" sz="3600" b="1" dirty="0">
                <a:solidFill>
                  <a:srgbClr val="40B4E5"/>
                </a:solidFill>
              </a:rPr>
              <a:t>Connect:</a:t>
            </a:r>
            <a:r>
              <a:rPr lang="en-IE" sz="3600" dirty="0"/>
              <a:t> </a:t>
            </a:r>
          </a:p>
          <a:p>
            <a:pPr lvl="0"/>
            <a:r>
              <a:rPr lang="en-GB" sz="3200" dirty="0"/>
              <a:t>Meet someone new at the start of each session </a:t>
            </a:r>
          </a:p>
          <a:p>
            <a:endParaRPr lang="en-IE" sz="2800" dirty="0"/>
          </a:p>
          <a:p>
            <a:pPr marL="514350" indent="-514350">
              <a:buAutoNum type="arabicPeriod" startAt="2"/>
            </a:pPr>
            <a:r>
              <a:rPr lang="en-IE" sz="3600" b="1" dirty="0">
                <a:solidFill>
                  <a:srgbClr val="40B4E5"/>
                </a:solidFill>
              </a:rPr>
              <a:t>Feedback:</a:t>
            </a:r>
            <a:r>
              <a:rPr lang="en-IE" sz="3600" dirty="0"/>
              <a:t> </a:t>
            </a:r>
          </a:p>
          <a:p>
            <a:pPr lvl="0"/>
            <a:r>
              <a:rPr lang="en-GB" sz="3200" dirty="0"/>
              <a:t>Don’t forget to Rate this session on MyESPC17</a:t>
            </a:r>
          </a:p>
          <a:p>
            <a:endParaRPr lang="en-IE" sz="3200" dirty="0"/>
          </a:p>
          <a:p>
            <a:pPr marL="514350" indent="-514350">
              <a:buAutoNum type="arabicPeriod" startAt="3"/>
            </a:pPr>
            <a:r>
              <a:rPr lang="en-IE" sz="3600" b="1" dirty="0">
                <a:solidFill>
                  <a:srgbClr val="40B4E5"/>
                </a:solidFill>
              </a:rPr>
              <a:t>Q&amp;A: </a:t>
            </a:r>
            <a:r>
              <a:rPr lang="en-IE" sz="3600" dirty="0"/>
              <a:t> </a:t>
            </a:r>
          </a:p>
          <a:p>
            <a:pPr lvl="0"/>
            <a:r>
              <a:rPr lang="en-GB" sz="3200" dirty="0"/>
              <a:t>We will </a:t>
            </a:r>
            <a:r>
              <a:rPr lang="en-GB" sz="3200"/>
              <a:t>allow time </a:t>
            </a:r>
            <a:r>
              <a:rPr lang="en-GB" sz="3200" dirty="0"/>
              <a:t>to get some of your questions answered</a:t>
            </a:r>
          </a:p>
        </p:txBody>
      </p:sp>
    </p:spTree>
    <p:extLst>
      <p:ext uri="{BB962C8B-B14F-4D97-AF65-F5344CB8AC3E}">
        <p14:creationId xmlns:p14="http://schemas.microsoft.com/office/powerpoint/2010/main" val="1409383553"/>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www.vsamurai.com/wp-content/uploads/2014/10/pets-cattle.jpg">
            <a:extLst>
              <a:ext uri="{FF2B5EF4-FFF2-40B4-BE49-F238E27FC236}">
                <a16:creationId xmlns:a16="http://schemas.microsoft.com/office/drawing/2014/main" id="{2DFCCB4D-531F-4B41-9D68-1F706125A8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11" b="14654"/>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4091020"/>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ntropy">
            <a:hlinkClick r:id="" action="ppaction://media"/>
            <a:extLst>
              <a:ext uri="{FF2B5EF4-FFF2-40B4-BE49-F238E27FC236}">
                <a16:creationId xmlns:a16="http://schemas.microsoft.com/office/drawing/2014/main" id="{64EE5E4C-3020-4DAB-BE61-D791CCAF6675}"/>
              </a:ext>
            </a:extLst>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4"/>
          <a:stretch>
            <a:fillRect/>
          </a:stretch>
        </p:blipFill>
        <p:spPr>
          <a:xfrm>
            <a:off x="0" y="-505621"/>
            <a:ext cx="12192000" cy="6857844"/>
          </a:xfrm>
        </p:spPr>
      </p:pic>
    </p:spTree>
    <p:extLst>
      <p:ext uri="{BB962C8B-B14F-4D97-AF65-F5344CB8AC3E}">
        <p14:creationId xmlns:p14="http://schemas.microsoft.com/office/powerpoint/2010/main" val="19699238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2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28FCC-ACE2-49BE-BBE1-A59565A89E5F}"/>
              </a:ext>
            </a:extLst>
          </p:cNvPr>
          <p:cNvSpPr>
            <a:spLocks noGrp="1"/>
          </p:cNvSpPr>
          <p:nvPr>
            <p:ph type="title"/>
          </p:nvPr>
        </p:nvSpPr>
        <p:spPr/>
        <p:txBody>
          <a:bodyPr/>
          <a:lstStyle/>
          <a:p>
            <a:endParaRPr lang="en-ZA"/>
          </a:p>
        </p:txBody>
      </p:sp>
      <p:sp>
        <p:nvSpPr>
          <p:cNvPr id="3" name="Content Placeholder 2">
            <a:extLst>
              <a:ext uri="{FF2B5EF4-FFF2-40B4-BE49-F238E27FC236}">
                <a16:creationId xmlns:a16="http://schemas.microsoft.com/office/drawing/2014/main" id="{7E301408-D576-4A4A-BEC0-B98D9DAC9BDD}"/>
              </a:ext>
            </a:extLst>
          </p:cNvPr>
          <p:cNvSpPr>
            <a:spLocks noGrp="1"/>
          </p:cNvSpPr>
          <p:nvPr>
            <p:ph idx="1"/>
          </p:nvPr>
        </p:nvSpPr>
        <p:spPr/>
        <p:txBody>
          <a:bodyPr/>
          <a:lstStyle/>
          <a:p>
            <a:endParaRPr lang="en-ZA"/>
          </a:p>
        </p:txBody>
      </p:sp>
      <p:pic>
        <p:nvPicPr>
          <p:cNvPr id="4" name="Picture 2" descr="http://sites.harvard.edu/~chsi/markone/images/Bug.jpg">
            <a:extLst>
              <a:ext uri="{FF2B5EF4-FFF2-40B4-BE49-F238E27FC236}">
                <a16:creationId xmlns:a16="http://schemas.microsoft.com/office/drawing/2014/main" id="{FB2527BE-83A5-453C-AA90-3E74432D9A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344" b="2449"/>
          <a:stretch/>
        </p:blipFill>
        <p:spPr bwMode="auto">
          <a:xfrm>
            <a:off x="0" y="-5283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F10F50B3-B145-495E-A503-7003884285A0}"/>
              </a:ext>
            </a:extLst>
          </p:cNvPr>
          <p:cNvSpPr/>
          <p:nvPr/>
        </p:nvSpPr>
        <p:spPr>
          <a:xfrm>
            <a:off x="3067322" y="3784171"/>
            <a:ext cx="8628895" cy="990385"/>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155823164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blogs.gartner.com/smarterwithgartner/files/2017/04/SWG_ITMonitoring_042617_header.jpg">
            <a:extLst>
              <a:ext uri="{FF2B5EF4-FFF2-40B4-BE49-F238E27FC236}">
                <a16:creationId xmlns:a16="http://schemas.microsoft.com/office/drawing/2014/main" id="{D9D65BEE-998C-4F5A-8F39-0F4CAFC6A5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6409"/>
          <a:stretch/>
        </p:blipFill>
        <p:spPr bwMode="auto">
          <a:xfrm>
            <a:off x="1" y="0"/>
            <a:ext cx="12192000" cy="63093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D61DC2F-066E-4C2A-8129-1C67C309ECEF}"/>
              </a:ext>
            </a:extLst>
          </p:cNvPr>
          <p:cNvSpPr txBox="1"/>
          <p:nvPr/>
        </p:nvSpPr>
        <p:spPr>
          <a:xfrm>
            <a:off x="690881" y="569357"/>
            <a:ext cx="10810240" cy="5170646"/>
          </a:xfrm>
          <a:prstGeom prst="rect">
            <a:avLst/>
          </a:prstGeom>
          <a:solidFill>
            <a:srgbClr val="2E75B6">
              <a:alpha val="76078"/>
            </a:srgbClr>
          </a:solidFill>
          <a:ln>
            <a:solidFill>
              <a:schemeClr val="accent1"/>
            </a:solidFill>
          </a:ln>
        </p:spPr>
        <p:txBody>
          <a:bodyPr wrap="square" rtlCol="0">
            <a:spAutoFit/>
          </a:bodyPr>
          <a:lstStyle/>
          <a:p>
            <a:pPr algn="ctr"/>
            <a:r>
              <a:rPr lang="en-US" sz="6600" b="1" dirty="0">
                <a:solidFill>
                  <a:schemeClr val="bg1"/>
                </a:solidFill>
              </a:rPr>
              <a:t>Monitoring</a:t>
            </a:r>
          </a:p>
          <a:p>
            <a:pPr algn="ctr"/>
            <a:endParaRPr lang="en-US" sz="2400" b="1" dirty="0">
              <a:solidFill>
                <a:schemeClr val="bg1"/>
              </a:solidFill>
            </a:endParaRPr>
          </a:p>
          <a:p>
            <a:pPr algn="ctr"/>
            <a:r>
              <a:rPr lang="en-US" sz="4800" b="1" dirty="0">
                <a:solidFill>
                  <a:srgbClr val="FF0000"/>
                </a:solidFill>
              </a:rPr>
              <a:t>Pro-actively</a:t>
            </a:r>
            <a:r>
              <a:rPr lang="en-US" sz="4800" b="1" dirty="0">
                <a:solidFill>
                  <a:schemeClr val="bg1"/>
                </a:solidFill>
              </a:rPr>
              <a:t> </a:t>
            </a:r>
            <a:r>
              <a:rPr lang="en-US" sz="4800" dirty="0">
                <a:solidFill>
                  <a:schemeClr val="bg1"/>
                </a:solidFill>
              </a:rPr>
              <a:t>identifying </a:t>
            </a:r>
            <a:r>
              <a:rPr lang="en-US" sz="4800" b="1" dirty="0">
                <a:solidFill>
                  <a:srgbClr val="FF0000"/>
                </a:solidFill>
              </a:rPr>
              <a:t>issues</a:t>
            </a:r>
            <a:r>
              <a:rPr lang="en-US" sz="4800" dirty="0">
                <a:solidFill>
                  <a:schemeClr val="bg1"/>
                </a:solidFill>
              </a:rPr>
              <a:t> as (or ideally </a:t>
            </a:r>
            <a:r>
              <a:rPr lang="en-US" sz="4800" b="1" dirty="0">
                <a:solidFill>
                  <a:srgbClr val="FF0000"/>
                </a:solidFill>
              </a:rPr>
              <a:t>before</a:t>
            </a:r>
            <a:r>
              <a:rPr lang="en-US" sz="4800" dirty="0">
                <a:solidFill>
                  <a:schemeClr val="bg1"/>
                </a:solidFill>
              </a:rPr>
              <a:t>) they occur and </a:t>
            </a:r>
            <a:r>
              <a:rPr lang="en-US" sz="4800" i="1" dirty="0">
                <a:solidFill>
                  <a:schemeClr val="bg1"/>
                </a:solidFill>
              </a:rPr>
              <a:t>assisting in resolving issues that have occurred</a:t>
            </a:r>
          </a:p>
          <a:p>
            <a:pPr algn="ctr"/>
            <a:endParaRPr lang="en-US" sz="4800" b="1" i="1" dirty="0">
              <a:solidFill>
                <a:schemeClr val="bg1"/>
              </a:solidFill>
            </a:endParaRPr>
          </a:p>
          <a:p>
            <a:pPr algn="ctr"/>
            <a:r>
              <a:rPr lang="en-US" sz="4800" b="1" dirty="0">
                <a:solidFill>
                  <a:schemeClr val="bg1"/>
                </a:solidFill>
              </a:rPr>
              <a:t> </a:t>
            </a:r>
            <a:r>
              <a:rPr lang="en-US" sz="4800" dirty="0">
                <a:solidFill>
                  <a:srgbClr val="FF9933"/>
                </a:solidFill>
              </a:rPr>
              <a:t>(</a:t>
            </a:r>
            <a:r>
              <a:rPr lang="en-US" sz="4800" i="1" dirty="0">
                <a:solidFill>
                  <a:srgbClr val="FF9933"/>
                </a:solidFill>
              </a:rPr>
              <a:t>perhaps entirely without intervention</a:t>
            </a:r>
            <a:r>
              <a:rPr lang="en-US" sz="4800" dirty="0">
                <a:solidFill>
                  <a:srgbClr val="FF9933"/>
                </a:solidFill>
              </a:rPr>
              <a:t>)</a:t>
            </a:r>
            <a:endParaRPr lang="en-ZA" sz="4800" dirty="0">
              <a:solidFill>
                <a:srgbClr val="FF9933"/>
              </a:solidFill>
            </a:endParaRPr>
          </a:p>
        </p:txBody>
      </p:sp>
    </p:spTree>
    <p:extLst>
      <p:ext uri="{BB962C8B-B14F-4D97-AF65-F5344CB8AC3E}">
        <p14:creationId xmlns:p14="http://schemas.microsoft.com/office/powerpoint/2010/main" val="23834116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wipe(up)">
                                      <p:cBhvr>
                                        <p:cTn id="7" dur="500"/>
                                        <p:tgtEl>
                                          <p:spTgt spid="2">
                                            <p:bg/>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wipe(up)">
                                      <p:cBhvr>
                                        <p:cTn id="11" dur="500"/>
                                        <p:tgtEl>
                                          <p:spTgt spid="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iterate type="lt">
                                    <p:tmPct val="6000"/>
                                  </p:iterate>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left)">
                                      <p:cBhvr>
                                        <p:cTn id="16" dur="500"/>
                                        <p:tgtEl>
                                          <p:spTgt spid="2">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iterate type="lt">
                                    <p:tmPct val="6000"/>
                                  </p:iterate>
                                  <p:childTnLst>
                                    <p:set>
                                      <p:cBhvr>
                                        <p:cTn id="20" dur="1" fill="hold">
                                          <p:stCondLst>
                                            <p:cond delay="0"/>
                                          </p:stCondLst>
                                        </p:cTn>
                                        <p:tgtEl>
                                          <p:spTgt spid="2">
                                            <p:txEl>
                                              <p:pRg st="4" end="4"/>
                                            </p:txEl>
                                          </p:spTgt>
                                        </p:tgtEl>
                                        <p:attrNameLst>
                                          <p:attrName>style.visibility</p:attrName>
                                        </p:attrNameLst>
                                      </p:cBhvr>
                                      <p:to>
                                        <p:strVal val="visible"/>
                                      </p:to>
                                    </p:set>
                                    <p:animEffect transition="in" filter="wipe(left)">
                                      <p:cBhvr>
                                        <p:cTn id="21"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www.eslwriting.org/wp-content/uploads/classroom-old.jpg">
            <a:extLst>
              <a:ext uri="{FF2B5EF4-FFF2-40B4-BE49-F238E27FC236}">
                <a16:creationId xmlns:a16="http://schemas.microsoft.com/office/drawing/2014/main" id="{BA2B3606-92EF-4ACF-8A8B-94D7439327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2225"/>
          <a:stretch/>
        </p:blipFill>
        <p:spPr bwMode="auto">
          <a:xfrm>
            <a:off x="0" y="1"/>
            <a:ext cx="12192000" cy="63195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F26AF81-0CF3-40DE-8EB3-88973AE01F0C}"/>
              </a:ext>
            </a:extLst>
          </p:cNvPr>
          <p:cNvSpPr txBox="1"/>
          <p:nvPr/>
        </p:nvSpPr>
        <p:spPr>
          <a:xfrm>
            <a:off x="0" y="1711767"/>
            <a:ext cx="10810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1: Monitoring is Important!</a:t>
            </a:r>
            <a:endParaRPr lang="en-ZA" sz="5400" b="1" dirty="0">
              <a:solidFill>
                <a:schemeClr val="bg1"/>
              </a:solidFill>
            </a:endParaRPr>
          </a:p>
        </p:txBody>
      </p:sp>
    </p:spTree>
    <p:extLst>
      <p:ext uri="{BB962C8B-B14F-4D97-AF65-F5344CB8AC3E}">
        <p14:creationId xmlns:p14="http://schemas.microsoft.com/office/powerpoint/2010/main" val="8176123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sublistuff.files.wordpress.com/2013/01/steps.jpg">
            <a:extLst>
              <a:ext uri="{FF2B5EF4-FFF2-40B4-BE49-F238E27FC236}">
                <a16:creationId xmlns:a16="http://schemas.microsoft.com/office/drawing/2014/main" id="{00BD2D2F-96EF-4C53-AE71-905A947E2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3601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E957BF8-3953-4D69-BFFE-7B4597AB78C4}"/>
              </a:ext>
            </a:extLst>
          </p:cNvPr>
          <p:cNvSpPr txBox="1"/>
          <p:nvPr/>
        </p:nvSpPr>
        <p:spPr>
          <a:xfrm>
            <a:off x="873889" y="4614245"/>
            <a:ext cx="549797" cy="1862048"/>
          </a:xfrm>
          <a:prstGeom prst="rect">
            <a:avLst/>
          </a:prstGeom>
          <a:noFill/>
        </p:spPr>
        <p:txBody>
          <a:bodyPr wrap="square" rtlCol="0">
            <a:spAutoFit/>
          </a:bodyPr>
          <a:lstStyle/>
          <a:p>
            <a:r>
              <a:rPr lang="en-US" sz="11500" b="1" dirty="0">
                <a:ln w="22225">
                  <a:solidFill>
                    <a:schemeClr val="accent2"/>
                  </a:solidFill>
                  <a:prstDash val="solid"/>
                </a:ln>
                <a:solidFill>
                  <a:schemeClr val="accent2">
                    <a:lumMod val="40000"/>
                    <a:lumOff val="60000"/>
                  </a:schemeClr>
                </a:solidFill>
              </a:rPr>
              <a:t>1</a:t>
            </a:r>
            <a:endParaRPr lang="en-ZA" sz="11500"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9133069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fm.cnbc.com/applications/cnbc.com/resources/img/editorial/2013/11/21/101218340-95631174.1910x1000.jpg">
            <a:extLst>
              <a:ext uri="{FF2B5EF4-FFF2-40B4-BE49-F238E27FC236}">
                <a16:creationId xmlns:a16="http://schemas.microsoft.com/office/drawing/2014/main" id="{7C83307B-2D32-4192-A92E-D4AAB254DC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63398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3988217-41B9-49BB-9947-5363F2A17141}"/>
              </a:ext>
            </a:extLst>
          </p:cNvPr>
          <p:cNvSpPr txBox="1"/>
          <p:nvPr/>
        </p:nvSpPr>
        <p:spPr>
          <a:xfrm>
            <a:off x="5354320" y="5100320"/>
            <a:ext cx="6990080" cy="830997"/>
          </a:xfrm>
          <a:prstGeom prst="rect">
            <a:avLst/>
          </a:prstGeom>
          <a:solidFill>
            <a:srgbClr val="2E75B6">
              <a:alpha val="76078"/>
            </a:srgbClr>
          </a:solidFill>
          <a:ln>
            <a:solidFill>
              <a:schemeClr val="accent1"/>
            </a:solidFill>
          </a:ln>
        </p:spPr>
        <p:txBody>
          <a:bodyPr wrap="square" rtlCol="0">
            <a:spAutoFit/>
          </a:bodyPr>
          <a:lstStyle/>
          <a:p>
            <a:r>
              <a:rPr lang="en-US" sz="4800" b="1" dirty="0">
                <a:solidFill>
                  <a:schemeClr val="bg1"/>
                </a:solidFill>
              </a:rPr>
              <a:t>1 - ‘Accidental’ / Ad-hoc</a:t>
            </a:r>
            <a:endParaRPr lang="en-ZA" sz="4800" b="1" dirty="0">
              <a:solidFill>
                <a:schemeClr val="bg1"/>
              </a:solidFill>
            </a:endParaRPr>
          </a:p>
        </p:txBody>
      </p:sp>
    </p:spTree>
    <p:extLst>
      <p:ext uri="{BB962C8B-B14F-4D97-AF65-F5344CB8AC3E}">
        <p14:creationId xmlns:p14="http://schemas.microsoft.com/office/powerpoint/2010/main" val="219856001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idingBikeOffCliff">
            <a:hlinkClick r:id="" action="ppaction://media"/>
            <a:extLst>
              <a:ext uri="{FF2B5EF4-FFF2-40B4-BE49-F238E27FC236}">
                <a16:creationId xmlns:a16="http://schemas.microsoft.com/office/drawing/2014/main" id="{CB45D7D3-8BD0-4822-A73D-665EF55A726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33400"/>
            <a:ext cx="12192000" cy="6858000"/>
          </a:xfrm>
          <a:prstGeom prst="rect">
            <a:avLst/>
          </a:prstGeom>
        </p:spPr>
      </p:pic>
    </p:spTree>
    <p:extLst>
      <p:ext uri="{BB962C8B-B14F-4D97-AF65-F5344CB8AC3E}">
        <p14:creationId xmlns:p14="http://schemas.microsoft.com/office/powerpoint/2010/main" val="41143158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2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www.eslwriting.org/wp-content/uploads/classroom-old.jpg">
            <a:extLst>
              <a:ext uri="{FF2B5EF4-FFF2-40B4-BE49-F238E27FC236}">
                <a16:creationId xmlns:a16="http://schemas.microsoft.com/office/drawing/2014/main" id="{BA2B3606-92EF-4ACF-8A8B-94D7439327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225"/>
          <a:stretch/>
        </p:blipFill>
        <p:spPr bwMode="auto">
          <a:xfrm>
            <a:off x="0" y="1"/>
            <a:ext cx="12192000" cy="63195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F26AF81-0CF3-40DE-8EB3-88973AE01F0C}"/>
              </a:ext>
            </a:extLst>
          </p:cNvPr>
          <p:cNvSpPr txBox="1"/>
          <p:nvPr/>
        </p:nvSpPr>
        <p:spPr>
          <a:xfrm>
            <a:off x="0" y="2892955"/>
            <a:ext cx="11204294"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2: Avoid ‘Ad-hoc’ Monitoring</a:t>
            </a:r>
            <a:endParaRPr lang="en-ZA" sz="5400" b="1" dirty="0">
              <a:solidFill>
                <a:schemeClr val="bg1"/>
              </a:solidFill>
            </a:endParaRPr>
          </a:p>
        </p:txBody>
      </p:sp>
      <p:sp>
        <p:nvSpPr>
          <p:cNvPr id="5" name="TextBox 4">
            <a:extLst>
              <a:ext uri="{FF2B5EF4-FFF2-40B4-BE49-F238E27FC236}">
                <a16:creationId xmlns:a16="http://schemas.microsoft.com/office/drawing/2014/main" id="{196087B8-2650-4060-8307-29B09080B774}"/>
              </a:ext>
            </a:extLst>
          </p:cNvPr>
          <p:cNvSpPr txBox="1"/>
          <p:nvPr/>
        </p:nvSpPr>
        <p:spPr>
          <a:xfrm>
            <a:off x="0" y="1711767"/>
            <a:ext cx="10810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1: Monitoring is Important!</a:t>
            </a:r>
            <a:endParaRPr lang="en-ZA" sz="5400" b="1" dirty="0">
              <a:solidFill>
                <a:schemeClr val="bg1"/>
              </a:solidFill>
            </a:endParaRPr>
          </a:p>
        </p:txBody>
      </p:sp>
    </p:spTree>
    <p:extLst>
      <p:ext uri="{BB962C8B-B14F-4D97-AF65-F5344CB8AC3E}">
        <p14:creationId xmlns:p14="http://schemas.microsoft.com/office/powerpoint/2010/main" val="413307770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sublistuff.files.wordpress.com/2013/01/steps.jpg">
            <a:extLst>
              <a:ext uri="{FF2B5EF4-FFF2-40B4-BE49-F238E27FC236}">
                <a16:creationId xmlns:a16="http://schemas.microsoft.com/office/drawing/2014/main" id="{00BD2D2F-96EF-4C53-AE71-905A947E2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3601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E957BF8-3953-4D69-BFFE-7B4597AB78C4}"/>
              </a:ext>
            </a:extLst>
          </p:cNvPr>
          <p:cNvSpPr txBox="1"/>
          <p:nvPr/>
        </p:nvSpPr>
        <p:spPr>
          <a:xfrm>
            <a:off x="873889" y="4614245"/>
            <a:ext cx="549797" cy="1862048"/>
          </a:xfrm>
          <a:prstGeom prst="rect">
            <a:avLst/>
          </a:prstGeom>
          <a:noFill/>
        </p:spPr>
        <p:txBody>
          <a:bodyPr wrap="square" rtlCol="0">
            <a:spAutoFit/>
          </a:bodyPr>
          <a:lstStyle/>
          <a:p>
            <a:r>
              <a:rPr lang="en-US" sz="11500" b="1" dirty="0">
                <a:ln w="22225">
                  <a:solidFill>
                    <a:schemeClr val="accent2"/>
                  </a:solidFill>
                  <a:prstDash val="solid"/>
                </a:ln>
                <a:solidFill>
                  <a:schemeClr val="accent2">
                    <a:lumMod val="40000"/>
                    <a:lumOff val="60000"/>
                  </a:schemeClr>
                </a:solidFill>
              </a:rPr>
              <a:t>1</a:t>
            </a:r>
            <a:endParaRPr lang="en-ZA" sz="11500" b="1" dirty="0">
              <a:ln w="22225">
                <a:solidFill>
                  <a:schemeClr val="accent2"/>
                </a:solidFill>
                <a:prstDash val="solid"/>
              </a:ln>
              <a:solidFill>
                <a:schemeClr val="accent2">
                  <a:lumMod val="40000"/>
                  <a:lumOff val="60000"/>
                </a:schemeClr>
              </a:solidFill>
            </a:endParaRPr>
          </a:p>
        </p:txBody>
      </p:sp>
      <p:sp>
        <p:nvSpPr>
          <p:cNvPr id="5" name="TextBox 4">
            <a:extLst>
              <a:ext uri="{FF2B5EF4-FFF2-40B4-BE49-F238E27FC236}">
                <a16:creationId xmlns:a16="http://schemas.microsoft.com/office/drawing/2014/main" id="{CE21C2A0-04B7-4F03-9B11-DA97001B79A4}"/>
              </a:ext>
            </a:extLst>
          </p:cNvPr>
          <p:cNvSpPr txBox="1"/>
          <p:nvPr/>
        </p:nvSpPr>
        <p:spPr>
          <a:xfrm>
            <a:off x="2878238" y="3892757"/>
            <a:ext cx="549797" cy="1862048"/>
          </a:xfrm>
          <a:prstGeom prst="rect">
            <a:avLst/>
          </a:prstGeom>
          <a:noFill/>
        </p:spPr>
        <p:txBody>
          <a:bodyPr wrap="square" rtlCol="0">
            <a:spAutoFit/>
          </a:bodyPr>
          <a:lstStyle/>
          <a:p>
            <a:r>
              <a:rPr lang="en-US" sz="11500" b="1" dirty="0">
                <a:ln w="22225">
                  <a:solidFill>
                    <a:schemeClr val="accent6">
                      <a:lumMod val="20000"/>
                      <a:lumOff val="80000"/>
                    </a:schemeClr>
                  </a:solidFill>
                  <a:prstDash val="solid"/>
                </a:ln>
                <a:solidFill>
                  <a:srgbClr val="0A5D66"/>
                </a:solidFill>
              </a:rPr>
              <a:t>2</a:t>
            </a:r>
            <a:endParaRPr lang="en-ZA" sz="11500" b="1" dirty="0">
              <a:ln w="22225">
                <a:solidFill>
                  <a:schemeClr val="accent6">
                    <a:lumMod val="20000"/>
                    <a:lumOff val="80000"/>
                  </a:schemeClr>
                </a:solidFill>
                <a:prstDash val="solid"/>
              </a:ln>
              <a:solidFill>
                <a:srgbClr val="0A5D66"/>
              </a:solidFill>
            </a:endParaRPr>
          </a:p>
        </p:txBody>
      </p:sp>
    </p:spTree>
    <p:extLst>
      <p:ext uri="{BB962C8B-B14F-4D97-AF65-F5344CB8AC3E}">
        <p14:creationId xmlns:p14="http://schemas.microsoft.com/office/powerpoint/2010/main" val="4915342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026" name="Picture 2" descr="http://ymcawellington.org.nz/wp-content/uploads/2013/07/person-placehol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9624" y="1396314"/>
            <a:ext cx="1744462" cy="262059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29417"/>
            <a:ext cx="12192000" cy="6858000"/>
          </a:xfrm>
          <a:prstGeom prst="rect">
            <a:avLst/>
          </a:prstGeom>
          <a:noFill/>
          <a:ln>
            <a:noFill/>
          </a:ln>
        </p:spPr>
      </p:pic>
      <p:sp>
        <p:nvSpPr>
          <p:cNvPr id="3" name="TextBox 2"/>
          <p:cNvSpPr txBox="1"/>
          <p:nvPr/>
        </p:nvSpPr>
        <p:spPr>
          <a:xfrm>
            <a:off x="3925891" y="1396314"/>
            <a:ext cx="8011886" cy="1446550"/>
          </a:xfrm>
          <a:prstGeom prst="rect">
            <a:avLst/>
          </a:prstGeom>
          <a:noFill/>
        </p:spPr>
        <p:txBody>
          <a:bodyPr wrap="square" rtlCol="0" anchor="t">
            <a:spAutoFit/>
          </a:bodyPr>
          <a:lstStyle/>
          <a:p>
            <a:r>
              <a:rPr lang="en-ZA" sz="4400" dirty="0">
                <a:solidFill>
                  <a:schemeClr val="bg1">
                    <a:lumMod val="95000"/>
                  </a:schemeClr>
                </a:solidFill>
                <a:latin typeface="Calibri Light" charset="0"/>
                <a:ea typeface="Calibri Light" charset="0"/>
                <a:cs typeface="Calibri Light" charset="0"/>
              </a:rPr>
              <a:t>Is Your SharePoint Healthy and How Do You Know?</a:t>
            </a:r>
            <a:endParaRPr lang="en-GB" sz="4400" dirty="0">
              <a:solidFill>
                <a:schemeClr val="bg1">
                  <a:lumMod val="95000"/>
                </a:schemeClr>
              </a:solidFill>
              <a:latin typeface="Calibri Light" charset="0"/>
              <a:ea typeface="Calibri Light" charset="0"/>
              <a:cs typeface="Calibri Light" charset="0"/>
            </a:endParaRPr>
          </a:p>
        </p:txBody>
      </p:sp>
      <p:sp>
        <p:nvSpPr>
          <p:cNvPr id="6" name="TextBox 5"/>
          <p:cNvSpPr txBox="1"/>
          <p:nvPr/>
        </p:nvSpPr>
        <p:spPr>
          <a:xfrm>
            <a:off x="3925891" y="2842864"/>
            <a:ext cx="8011886" cy="615553"/>
          </a:xfrm>
          <a:prstGeom prst="rect">
            <a:avLst/>
          </a:prstGeom>
          <a:noFill/>
        </p:spPr>
        <p:txBody>
          <a:bodyPr wrap="square" rtlCol="0" anchor="t">
            <a:spAutoFit/>
          </a:bodyPr>
          <a:lstStyle/>
          <a:p>
            <a:r>
              <a:rPr lang="en-GB" sz="3400" dirty="0">
                <a:solidFill>
                  <a:srgbClr val="40B4E5"/>
                </a:solidFill>
                <a:latin typeface="Calibri" charset="0"/>
                <a:ea typeface="Calibri" charset="0"/>
                <a:cs typeface="Calibri" charset="0"/>
              </a:rPr>
              <a:t>Hilton Giesenow</a:t>
            </a:r>
          </a:p>
        </p:txBody>
      </p:sp>
      <p:sp>
        <p:nvSpPr>
          <p:cNvPr id="7" name="TextBox 6"/>
          <p:cNvSpPr txBox="1"/>
          <p:nvPr/>
        </p:nvSpPr>
        <p:spPr>
          <a:xfrm>
            <a:off x="3925891" y="3555242"/>
            <a:ext cx="8011886" cy="461665"/>
          </a:xfrm>
          <a:prstGeom prst="rect">
            <a:avLst/>
          </a:prstGeom>
          <a:noFill/>
        </p:spPr>
        <p:txBody>
          <a:bodyPr wrap="square" rtlCol="0" anchor="t">
            <a:spAutoFit/>
          </a:bodyPr>
          <a:lstStyle/>
          <a:p>
            <a:r>
              <a:rPr lang="en-GB" sz="2400" dirty="0">
                <a:solidFill>
                  <a:srgbClr val="E2E71F"/>
                </a:solidFill>
                <a:latin typeface="Calibri" charset="0"/>
                <a:ea typeface="Calibri" charset="0"/>
                <a:cs typeface="Calibri" charset="0"/>
              </a:rPr>
              <a:t>Experts Inside, South Africa</a:t>
            </a:r>
          </a:p>
        </p:txBody>
      </p:sp>
      <p:pic>
        <p:nvPicPr>
          <p:cNvPr id="8" name="Picture 7">
            <a:extLst>
              <a:ext uri="{FF2B5EF4-FFF2-40B4-BE49-F238E27FC236}">
                <a16:creationId xmlns:a16="http://schemas.microsoft.com/office/drawing/2014/main" id="{6F2F03BF-AEC2-4266-A401-B48AA02807C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36200" y="1519875"/>
            <a:ext cx="2164467" cy="1623349"/>
          </a:xfrm>
          <a:prstGeom prst="rect">
            <a:avLst/>
          </a:prstGeom>
        </p:spPr>
      </p:pic>
      <p:pic>
        <p:nvPicPr>
          <p:cNvPr id="10" name="Picture 9">
            <a:extLst>
              <a:ext uri="{FF2B5EF4-FFF2-40B4-BE49-F238E27FC236}">
                <a16:creationId xmlns:a16="http://schemas.microsoft.com/office/drawing/2014/main" id="{E2CF1B74-6684-455E-800E-0BF1232989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84517" y="3555242"/>
            <a:ext cx="1047993" cy="419197"/>
          </a:xfrm>
          <a:prstGeom prst="rect">
            <a:avLst/>
          </a:prstGeom>
          <a:solidFill>
            <a:schemeClr val="bg1"/>
          </a:solidFill>
        </p:spPr>
      </p:pic>
    </p:spTree>
    <p:extLst>
      <p:ext uri="{BB962C8B-B14F-4D97-AF65-F5344CB8AC3E}">
        <p14:creationId xmlns:p14="http://schemas.microsoft.com/office/powerpoint/2010/main" val="106699817"/>
      </p:ext>
    </p:extLst>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fthmb.tqn.com/QiGeV7n9DillZ_jmUJw2FlzWzag=/6358x4945/filters:fill(auto,1)/about/fordassemblyline-56b6b8355f9b5829f83428af.jpg">
            <a:extLst>
              <a:ext uri="{FF2B5EF4-FFF2-40B4-BE49-F238E27FC236}">
                <a16:creationId xmlns:a16="http://schemas.microsoft.com/office/drawing/2014/main" id="{CDA1184F-05AC-4C0D-B59F-377DAFC83D9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834" r="821" b="16469"/>
          <a:stretch/>
        </p:blipFill>
        <p:spPr bwMode="auto">
          <a:xfrm>
            <a:off x="-81280" y="0"/>
            <a:ext cx="12273280" cy="63195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AC39CAF-E7A2-4573-9DF2-6D877711476A}"/>
              </a:ext>
            </a:extLst>
          </p:cNvPr>
          <p:cNvSpPr txBox="1"/>
          <p:nvPr/>
        </p:nvSpPr>
        <p:spPr>
          <a:xfrm>
            <a:off x="4947920" y="4897120"/>
            <a:ext cx="7244080" cy="923330"/>
          </a:xfrm>
          <a:prstGeom prst="rect">
            <a:avLst/>
          </a:prstGeom>
          <a:solidFill>
            <a:srgbClr val="2E75B6">
              <a:alpha val="76078"/>
            </a:srgbClr>
          </a:solidFill>
          <a:ln>
            <a:solidFill>
              <a:schemeClr val="accent1"/>
            </a:solidFill>
          </a:ln>
        </p:spPr>
        <p:txBody>
          <a:bodyPr wrap="square" rtlCol="0">
            <a:spAutoFit/>
          </a:bodyPr>
          <a:lstStyle/>
          <a:p>
            <a:r>
              <a:rPr lang="en-US" sz="5400" b="1" dirty="0">
                <a:solidFill>
                  <a:schemeClr val="bg1"/>
                </a:solidFill>
              </a:rPr>
              <a:t>2 – Manual / Scheduled</a:t>
            </a:r>
            <a:endParaRPr lang="en-ZA" sz="5400" b="1" dirty="0">
              <a:solidFill>
                <a:schemeClr val="bg1"/>
              </a:solidFill>
            </a:endParaRPr>
          </a:p>
        </p:txBody>
      </p:sp>
    </p:spTree>
    <p:extLst>
      <p:ext uri="{BB962C8B-B14F-4D97-AF65-F5344CB8AC3E}">
        <p14:creationId xmlns:p14="http://schemas.microsoft.com/office/powerpoint/2010/main" val="363077298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www.govloop.com/blogs/1001-2000/1077-how.jpg">
            <a:extLst>
              <a:ext uri="{FF2B5EF4-FFF2-40B4-BE49-F238E27FC236}">
                <a16:creationId xmlns:a16="http://schemas.microsoft.com/office/drawing/2014/main" id="{0F64A3A0-CEB9-41EF-B445-C8795072816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pic>
        <p:nvPicPr>
          <p:cNvPr id="5" name="Picture 4">
            <a:extLst>
              <a:ext uri="{FF2B5EF4-FFF2-40B4-BE49-F238E27FC236}">
                <a16:creationId xmlns:a16="http://schemas.microsoft.com/office/drawing/2014/main" id="{2B2B3682-A3E1-4358-880F-7296B32C56EF}"/>
              </a:ext>
            </a:extLst>
          </p:cNvPr>
          <p:cNvPicPr>
            <a:picLocks noChangeAspect="1"/>
          </p:cNvPicPr>
          <p:nvPr/>
        </p:nvPicPr>
        <p:blipFill rotWithShape="1">
          <a:blip r:embed="rId2">
            <a:extLst>
              <a:ext uri="{28A0092B-C50C-407E-A947-70E740481C1C}">
                <a14:useLocalDpi xmlns:a14="http://schemas.microsoft.com/office/drawing/2010/main" val="0"/>
              </a:ext>
            </a:extLst>
          </a:blip>
          <a:srcRect t="10367" b="11080"/>
          <a:stretch/>
        </p:blipFill>
        <p:spPr>
          <a:xfrm>
            <a:off x="0" y="-213360"/>
            <a:ext cx="12192000" cy="6410960"/>
          </a:xfrm>
          <a:prstGeom prst="rect">
            <a:avLst/>
          </a:prstGeom>
        </p:spPr>
      </p:pic>
    </p:spTree>
    <p:extLst>
      <p:ext uri="{BB962C8B-B14F-4D97-AF65-F5344CB8AC3E}">
        <p14:creationId xmlns:p14="http://schemas.microsoft.com/office/powerpoint/2010/main" val="309262948"/>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www.grupposcai.it/sitogruppo/wp-content/uploads/2015/06/news-AIDC-RFID-NFC-e-Internet-of-Things_GruppoSCAI_900x600.jpg">
            <a:extLst>
              <a:ext uri="{FF2B5EF4-FFF2-40B4-BE49-F238E27FC236}">
                <a16:creationId xmlns:a16="http://schemas.microsoft.com/office/drawing/2014/main" id="{9A4418C2-A4DB-4790-892D-8FBA57C0C7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667"/>
          <a:stretch/>
        </p:blipFill>
        <p:spPr bwMode="auto">
          <a:xfrm>
            <a:off x="0" y="0"/>
            <a:ext cx="12192000" cy="631698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D3A0EAC-FEED-43A4-88A5-3F65F1335869}"/>
              </a:ext>
            </a:extLst>
          </p:cNvPr>
          <p:cNvSpPr txBox="1"/>
          <p:nvPr/>
        </p:nvSpPr>
        <p:spPr>
          <a:xfrm>
            <a:off x="497840" y="319251"/>
            <a:ext cx="11196320" cy="5863144"/>
          </a:xfrm>
          <a:prstGeom prst="rect">
            <a:avLst/>
          </a:prstGeom>
          <a:solidFill>
            <a:srgbClr val="F2F2F2">
              <a:alpha val="69020"/>
            </a:srgbClr>
          </a:solidFill>
        </p:spPr>
        <p:txBody>
          <a:bodyPr wrap="square" rtlCol="0">
            <a:spAutoFit/>
          </a:bodyPr>
          <a:lstStyle/>
          <a:p>
            <a:pPr lvl="1"/>
            <a:endParaRPr lang="en-ZA" sz="700" b="1" dirty="0">
              <a:solidFill>
                <a:schemeClr val="tx1">
                  <a:lumMod val="85000"/>
                  <a:lumOff val="15000"/>
                </a:schemeClr>
              </a:solidFill>
            </a:endParaRPr>
          </a:p>
          <a:p>
            <a:pPr marL="457200" indent="-457200">
              <a:buFont typeface="Arial" panose="020B0604020202020204" pitchFamily="34" charset="0"/>
              <a:buChar char="•"/>
            </a:pPr>
            <a:r>
              <a:rPr lang="en-ZA" sz="2800" b="1" dirty="0">
                <a:solidFill>
                  <a:schemeClr val="tx1">
                    <a:lumMod val="85000"/>
                    <a:lumOff val="15000"/>
                  </a:schemeClr>
                </a:solidFill>
              </a:rPr>
              <a:t>SP Server 2010 Operations Framework and Checklists (white paper)</a:t>
            </a:r>
          </a:p>
          <a:p>
            <a:pPr marL="914400" lvl="1" indent="-457200">
              <a:buFont typeface="Arial" panose="020B0604020202020204" pitchFamily="34" charset="0"/>
              <a:buChar char="•"/>
            </a:pPr>
            <a:r>
              <a:rPr lang="en-ZA" sz="2400" b="1" dirty="0">
                <a:solidFill>
                  <a:schemeClr val="tx1">
                    <a:lumMod val="85000"/>
                    <a:lumOff val="15000"/>
                  </a:schemeClr>
                </a:solidFill>
                <a:hlinkClick r:id="rId4"/>
              </a:rPr>
              <a:t>https://technet.microsoft.com/en-us/library/gg277248%28v=office.14%29.aspx</a:t>
            </a:r>
            <a:endParaRPr lang="en-ZA" sz="2400" b="1" dirty="0">
              <a:solidFill>
                <a:schemeClr val="tx1">
                  <a:lumMod val="85000"/>
                  <a:lumOff val="15000"/>
                </a:schemeClr>
              </a:solidFill>
            </a:endParaRPr>
          </a:p>
          <a:p>
            <a:pPr lvl="1"/>
            <a:endParaRPr lang="en-ZA" sz="800" b="1" dirty="0">
              <a:solidFill>
                <a:schemeClr val="tx1">
                  <a:lumMod val="85000"/>
                  <a:lumOff val="15000"/>
                </a:schemeClr>
              </a:solidFill>
            </a:endParaRPr>
          </a:p>
          <a:p>
            <a:pPr marL="457200" indent="-457200">
              <a:buFont typeface="Arial" panose="020B0604020202020204" pitchFamily="34" charset="0"/>
              <a:buChar char="•"/>
            </a:pPr>
            <a:r>
              <a:rPr lang="en-ZA" sz="2400" b="1" dirty="0">
                <a:solidFill>
                  <a:schemeClr val="tx1">
                    <a:lumMod val="85000"/>
                    <a:lumOff val="15000"/>
                  </a:schemeClr>
                </a:solidFill>
              </a:rPr>
              <a:t> </a:t>
            </a:r>
            <a:r>
              <a:rPr lang="en-ZA" sz="2800" b="1" dirty="0">
                <a:solidFill>
                  <a:schemeClr val="tx1">
                    <a:lumMod val="85000"/>
                    <a:lumOff val="15000"/>
                  </a:schemeClr>
                </a:solidFill>
              </a:rPr>
              <a:t>Plan for monitoring in SharePoint 2013</a:t>
            </a:r>
          </a:p>
          <a:p>
            <a:pPr marL="914400" lvl="1" indent="-457200">
              <a:buFont typeface="Arial" panose="020B0604020202020204" pitchFamily="34" charset="0"/>
              <a:buChar char="•"/>
            </a:pPr>
            <a:r>
              <a:rPr lang="en-ZA" sz="2800" b="1" dirty="0">
                <a:solidFill>
                  <a:schemeClr val="tx1">
                    <a:lumMod val="85000"/>
                    <a:lumOff val="15000"/>
                  </a:schemeClr>
                </a:solidFill>
                <a:hlinkClick r:id="rId5"/>
              </a:rPr>
              <a:t>https://technet.microsoft.com/en-us/library/jj219701.aspx</a:t>
            </a:r>
            <a:r>
              <a:rPr lang="en-ZA" sz="2800" b="1" dirty="0">
                <a:solidFill>
                  <a:schemeClr val="tx1">
                    <a:lumMod val="85000"/>
                    <a:lumOff val="15000"/>
                  </a:schemeClr>
                </a:solidFill>
              </a:rPr>
              <a:t> </a:t>
            </a:r>
            <a:endParaRPr lang="en-ZA" sz="2400" b="1" dirty="0">
              <a:solidFill>
                <a:schemeClr val="tx1">
                  <a:lumMod val="85000"/>
                  <a:lumOff val="15000"/>
                </a:schemeClr>
              </a:solidFill>
            </a:endParaRPr>
          </a:p>
          <a:p>
            <a:pPr marL="914400" lvl="1" indent="-457200">
              <a:buFont typeface="Arial" panose="020B0604020202020204" pitchFamily="34" charset="0"/>
              <a:buChar char="•"/>
            </a:pPr>
            <a:endParaRPr lang="en-ZA" sz="800" b="1" dirty="0">
              <a:solidFill>
                <a:schemeClr val="tx1">
                  <a:lumMod val="85000"/>
                  <a:lumOff val="15000"/>
                </a:schemeClr>
              </a:solidFill>
            </a:endParaRPr>
          </a:p>
          <a:p>
            <a:pPr marL="457200" indent="-457200">
              <a:buFont typeface="Arial" panose="020B0604020202020204" pitchFamily="34" charset="0"/>
              <a:buChar char="•"/>
            </a:pPr>
            <a:r>
              <a:rPr lang="en-US" sz="2800" b="1" dirty="0">
                <a:solidFill>
                  <a:schemeClr val="tx1">
                    <a:lumMod val="85000"/>
                    <a:lumOff val="15000"/>
                  </a:schemeClr>
                </a:solidFill>
              </a:rPr>
              <a:t>W</a:t>
            </a:r>
            <a:r>
              <a:rPr lang="en-ZA" sz="2800" b="1" dirty="0">
                <a:solidFill>
                  <a:schemeClr val="tx1">
                    <a:lumMod val="85000"/>
                    <a:lumOff val="15000"/>
                  </a:schemeClr>
                </a:solidFill>
              </a:rPr>
              <a:t>hat is On Your SharePoint Admin Checklist</a:t>
            </a:r>
          </a:p>
          <a:p>
            <a:pPr marL="914400" lvl="1" indent="-457200">
              <a:buFont typeface="Arial" panose="020B0604020202020204" pitchFamily="34" charset="0"/>
              <a:buChar char="•"/>
            </a:pPr>
            <a:r>
              <a:rPr lang="en-ZA" sz="2400" b="1" dirty="0">
                <a:solidFill>
                  <a:schemeClr val="tx1">
                    <a:lumMod val="85000"/>
                    <a:lumOff val="15000"/>
                  </a:schemeClr>
                </a:solidFill>
                <a:hlinkClick r:id="rId6"/>
              </a:rPr>
              <a:t>https://collab365.community/forum/topics/what-is-on-your-sharepoint-admin-checklist/</a:t>
            </a:r>
            <a:endParaRPr lang="en-ZA" sz="800" b="1" dirty="0">
              <a:solidFill>
                <a:schemeClr val="tx1">
                  <a:lumMod val="85000"/>
                  <a:lumOff val="15000"/>
                </a:schemeClr>
              </a:solidFill>
            </a:endParaRPr>
          </a:p>
          <a:p>
            <a:pPr marL="914400" lvl="1" indent="-457200">
              <a:buFont typeface="Arial" panose="020B0604020202020204" pitchFamily="34" charset="0"/>
              <a:buChar char="•"/>
            </a:pPr>
            <a:endParaRPr lang="en-ZA" sz="800" b="1" dirty="0">
              <a:solidFill>
                <a:schemeClr val="tx1">
                  <a:lumMod val="85000"/>
                  <a:lumOff val="15000"/>
                </a:schemeClr>
              </a:solidFill>
            </a:endParaRPr>
          </a:p>
          <a:p>
            <a:pPr marL="457200" indent="-457200">
              <a:buFont typeface="Arial" panose="020B0604020202020204" pitchFamily="34" charset="0"/>
              <a:buChar char="•"/>
            </a:pPr>
            <a:r>
              <a:rPr lang="en-ZA" sz="2800" b="1" dirty="0" err="1">
                <a:solidFill>
                  <a:schemeClr val="tx1">
                    <a:lumMod val="85000"/>
                    <a:lumOff val="15000"/>
                  </a:schemeClr>
                </a:solidFill>
              </a:rPr>
              <a:t>Sharepoint</a:t>
            </a:r>
            <a:r>
              <a:rPr lang="en-ZA" sz="2800" b="1" dirty="0">
                <a:solidFill>
                  <a:schemeClr val="tx1">
                    <a:lumMod val="85000"/>
                    <a:lumOff val="15000"/>
                  </a:schemeClr>
                </a:solidFill>
              </a:rPr>
              <a:t> Checklist (Daily, Weekly and monthly)</a:t>
            </a:r>
          </a:p>
          <a:p>
            <a:pPr marL="914400" lvl="1" indent="-457200">
              <a:buFont typeface="Arial" panose="020B0604020202020204" pitchFamily="34" charset="0"/>
              <a:buChar char="•"/>
            </a:pPr>
            <a:r>
              <a:rPr lang="en-ZA" sz="2400" b="1" dirty="0">
                <a:solidFill>
                  <a:schemeClr val="tx1">
                    <a:lumMod val="85000"/>
                    <a:lumOff val="15000"/>
                  </a:schemeClr>
                </a:solidFill>
                <a:hlinkClick r:id="rId7"/>
              </a:rPr>
              <a:t>https://gallery.technet.microsoft.com/office/Sharepoint-Checklist-Daily-56293835</a:t>
            </a:r>
            <a:r>
              <a:rPr lang="en-ZA" sz="2400" b="1" dirty="0">
                <a:solidFill>
                  <a:schemeClr val="tx1">
                    <a:lumMod val="85000"/>
                    <a:lumOff val="15000"/>
                  </a:schemeClr>
                </a:solidFill>
              </a:rPr>
              <a:t> </a:t>
            </a:r>
          </a:p>
          <a:p>
            <a:pPr marL="914400" lvl="1" indent="-457200">
              <a:buFont typeface="Arial" panose="020B0604020202020204" pitchFamily="34" charset="0"/>
              <a:buChar char="•"/>
            </a:pPr>
            <a:endParaRPr lang="en-ZA" sz="800" b="1" dirty="0">
              <a:solidFill>
                <a:schemeClr val="tx1">
                  <a:lumMod val="85000"/>
                  <a:lumOff val="15000"/>
                </a:schemeClr>
              </a:solidFill>
            </a:endParaRPr>
          </a:p>
          <a:p>
            <a:pPr marL="457200" indent="-457200">
              <a:buFont typeface="Arial" panose="020B0604020202020204" pitchFamily="34" charset="0"/>
              <a:buChar char="•"/>
            </a:pPr>
            <a:r>
              <a:rPr lang="en-ZA" sz="2800" b="1" dirty="0">
                <a:solidFill>
                  <a:schemeClr val="tx1">
                    <a:lumMod val="85000"/>
                    <a:lumOff val="15000"/>
                  </a:schemeClr>
                </a:solidFill>
              </a:rPr>
              <a:t>Overview of monitoring in SharePoint Server (2016)</a:t>
            </a:r>
          </a:p>
          <a:p>
            <a:pPr marL="914400" lvl="1" indent="-457200">
              <a:buFont typeface="Arial" panose="020B0604020202020204" pitchFamily="34" charset="0"/>
              <a:buChar char="•"/>
            </a:pPr>
            <a:r>
              <a:rPr lang="en-ZA" sz="2400" b="1" dirty="0">
                <a:solidFill>
                  <a:schemeClr val="tx1">
                    <a:lumMod val="85000"/>
                    <a:lumOff val="15000"/>
                  </a:schemeClr>
                </a:solidFill>
                <a:hlinkClick r:id="rId8"/>
              </a:rPr>
              <a:t>https://technet.microsoft.com/en-us/library/ee748636%28v=office.16%29.aspx</a:t>
            </a:r>
            <a:r>
              <a:rPr lang="en-ZA" sz="2400" b="1" dirty="0">
                <a:solidFill>
                  <a:schemeClr val="tx1">
                    <a:lumMod val="85000"/>
                    <a:lumOff val="15000"/>
                  </a:schemeClr>
                </a:solidFill>
              </a:rPr>
              <a:t> </a:t>
            </a:r>
            <a:endParaRPr lang="en-ZA" sz="2800" b="1" dirty="0">
              <a:solidFill>
                <a:schemeClr val="tx1">
                  <a:lumMod val="85000"/>
                  <a:lumOff val="15000"/>
                </a:schemeClr>
              </a:solidFill>
            </a:endParaRPr>
          </a:p>
        </p:txBody>
      </p:sp>
    </p:spTree>
    <p:extLst>
      <p:ext uri="{BB962C8B-B14F-4D97-AF65-F5344CB8AC3E}">
        <p14:creationId xmlns:p14="http://schemas.microsoft.com/office/powerpoint/2010/main" val="2591290576"/>
      </p:ext>
    </p:extLst>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www.courtesyplumbers.com/wp-content/uploads/2016/07/thirsty-roots.jpg">
            <a:extLst>
              <a:ext uri="{FF2B5EF4-FFF2-40B4-BE49-F238E27FC236}">
                <a16:creationId xmlns:a16="http://schemas.microsoft.com/office/drawing/2014/main" id="{F40F7876-1C56-4CB9-84E6-570DF8B483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10238" r="83" b="15476"/>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26134F18-2D29-459C-A845-5F7EF6FD4D4E}"/>
              </a:ext>
            </a:extLst>
          </p:cNvPr>
          <p:cNvCxnSpPr>
            <a:cxnSpLocks/>
          </p:cNvCxnSpPr>
          <p:nvPr/>
        </p:nvCxnSpPr>
        <p:spPr>
          <a:xfrm flipV="1">
            <a:off x="1463040" y="1446630"/>
            <a:ext cx="1985402" cy="60959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B2554B5-4F06-4439-B78B-3FDC8738094E}"/>
              </a:ext>
            </a:extLst>
          </p:cNvPr>
          <p:cNvSpPr txBox="1"/>
          <p:nvPr/>
        </p:nvSpPr>
        <p:spPr>
          <a:xfrm>
            <a:off x="438636" y="2056229"/>
            <a:ext cx="2274084" cy="646331"/>
          </a:xfrm>
          <a:prstGeom prst="rect">
            <a:avLst/>
          </a:prstGeom>
          <a:noFill/>
        </p:spPr>
        <p:txBody>
          <a:bodyPr wrap="none" rtlCol="0">
            <a:spAutoFit/>
          </a:bodyPr>
          <a:lstStyle/>
          <a:p>
            <a:r>
              <a:rPr lang="en-US" sz="3600" b="1" dirty="0">
                <a:ln>
                  <a:solidFill>
                    <a:srgbClr val="C00000"/>
                  </a:solidFill>
                </a:ln>
                <a:solidFill>
                  <a:srgbClr val="FF0000"/>
                </a:solidFill>
              </a:rPr>
              <a:t>SharePoint</a:t>
            </a:r>
            <a:endParaRPr lang="en-ZA" sz="3600" b="1" dirty="0">
              <a:ln>
                <a:solidFill>
                  <a:srgbClr val="C00000"/>
                </a:solidFill>
              </a:ln>
              <a:solidFill>
                <a:srgbClr val="FF0000"/>
              </a:solidFill>
            </a:endParaRPr>
          </a:p>
        </p:txBody>
      </p:sp>
      <p:cxnSp>
        <p:nvCxnSpPr>
          <p:cNvPr id="10" name="Straight Arrow Connector 9">
            <a:extLst>
              <a:ext uri="{FF2B5EF4-FFF2-40B4-BE49-F238E27FC236}">
                <a16:creationId xmlns:a16="http://schemas.microsoft.com/office/drawing/2014/main" id="{243187B8-1B3A-4B8A-B61D-578335D4FB6B}"/>
              </a:ext>
            </a:extLst>
          </p:cNvPr>
          <p:cNvCxnSpPr>
            <a:cxnSpLocks/>
          </p:cNvCxnSpPr>
          <p:nvPr/>
        </p:nvCxnSpPr>
        <p:spPr>
          <a:xfrm>
            <a:off x="3004892" y="4617134"/>
            <a:ext cx="1882579" cy="46228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2446548-563F-4F7D-B84A-BB0D0C868E0C}"/>
              </a:ext>
            </a:extLst>
          </p:cNvPr>
          <p:cNvSpPr txBox="1"/>
          <p:nvPr/>
        </p:nvSpPr>
        <p:spPr>
          <a:xfrm>
            <a:off x="519916" y="3932425"/>
            <a:ext cx="2484976" cy="1200329"/>
          </a:xfrm>
          <a:prstGeom prst="rect">
            <a:avLst/>
          </a:prstGeom>
          <a:noFill/>
        </p:spPr>
        <p:txBody>
          <a:bodyPr wrap="none" rtlCol="0">
            <a:spAutoFit/>
          </a:bodyPr>
          <a:lstStyle/>
          <a:p>
            <a:pPr algn="ctr"/>
            <a:r>
              <a:rPr lang="en-US" sz="3600" b="1" dirty="0">
                <a:ln>
                  <a:solidFill>
                    <a:srgbClr val="C00000"/>
                  </a:solidFill>
                </a:ln>
                <a:solidFill>
                  <a:srgbClr val="FF0000"/>
                </a:solidFill>
              </a:rPr>
              <a:t>Under (Not)</a:t>
            </a:r>
            <a:br>
              <a:rPr lang="en-US" sz="3600" b="1" dirty="0">
                <a:ln>
                  <a:solidFill>
                    <a:srgbClr val="C00000"/>
                  </a:solidFill>
                </a:ln>
                <a:solidFill>
                  <a:srgbClr val="FF0000"/>
                </a:solidFill>
              </a:rPr>
            </a:br>
            <a:r>
              <a:rPr lang="en-US" sz="3600" b="1" dirty="0">
                <a:ln>
                  <a:solidFill>
                    <a:srgbClr val="C00000"/>
                  </a:solidFill>
                </a:ln>
                <a:solidFill>
                  <a:srgbClr val="FF0000"/>
                </a:solidFill>
              </a:rPr>
              <a:t>SharePoint</a:t>
            </a:r>
            <a:endParaRPr lang="en-ZA" sz="3600" b="1" dirty="0">
              <a:ln>
                <a:solidFill>
                  <a:srgbClr val="C00000"/>
                </a:solidFill>
              </a:ln>
              <a:solidFill>
                <a:srgbClr val="FF0000"/>
              </a:solidFill>
            </a:endParaRPr>
          </a:p>
        </p:txBody>
      </p:sp>
    </p:spTree>
    <p:extLst>
      <p:ext uri="{BB962C8B-B14F-4D97-AF65-F5344CB8AC3E}">
        <p14:creationId xmlns:p14="http://schemas.microsoft.com/office/powerpoint/2010/main" val="419951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www.cartoonbrew.com/wp-content/uploads/2017/03/captainunderpants_main-1280x600.jpg">
            <a:extLst>
              <a:ext uri="{FF2B5EF4-FFF2-40B4-BE49-F238E27FC236}">
                <a16:creationId xmlns:a16="http://schemas.microsoft.com/office/drawing/2014/main" id="{99A6DAFA-BA58-47AE-875B-262711C9DD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9747"/>
          <a:stretch/>
        </p:blipFill>
        <p:spPr bwMode="auto">
          <a:xfrm>
            <a:off x="0" y="0"/>
            <a:ext cx="12192000" cy="633222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EB682A6-17A8-4EDF-9F39-2A95633C3CB2}"/>
              </a:ext>
            </a:extLst>
          </p:cNvPr>
          <p:cNvSpPr txBox="1"/>
          <p:nvPr/>
        </p:nvSpPr>
        <p:spPr>
          <a:xfrm>
            <a:off x="1374140" y="832782"/>
            <a:ext cx="4305300" cy="2862322"/>
          </a:xfrm>
          <a:prstGeom prst="rect">
            <a:avLst/>
          </a:prstGeom>
          <a:solidFill>
            <a:srgbClr val="2E75B6">
              <a:alpha val="76078"/>
            </a:srgb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600" dirty="0">
                <a:solidFill>
                  <a:schemeClr val="bg1"/>
                </a:solidFill>
              </a:rPr>
              <a:t>Disk Space</a:t>
            </a:r>
          </a:p>
          <a:p>
            <a:pPr marL="685800" indent="-685800">
              <a:buFont typeface="Calibri" panose="020F0502020204030204" pitchFamily="34" charset="0"/>
              <a:buChar char="›"/>
            </a:pPr>
            <a:r>
              <a:rPr lang="en-US" sz="3600" dirty="0">
                <a:solidFill>
                  <a:schemeClr val="bg1"/>
                </a:solidFill>
              </a:rPr>
              <a:t>Memory</a:t>
            </a:r>
          </a:p>
          <a:p>
            <a:pPr marL="685800" indent="-685800">
              <a:buFont typeface="Calibri" panose="020F0502020204030204" pitchFamily="34" charset="0"/>
              <a:buChar char="›"/>
            </a:pPr>
            <a:r>
              <a:rPr lang="en-US" sz="3600" dirty="0">
                <a:solidFill>
                  <a:schemeClr val="bg1"/>
                </a:solidFill>
              </a:rPr>
              <a:t>CPU</a:t>
            </a:r>
          </a:p>
          <a:p>
            <a:pPr marL="685800" indent="-685800">
              <a:buFont typeface="Calibri" panose="020F0502020204030204" pitchFamily="34" charset="0"/>
              <a:buChar char="›"/>
            </a:pPr>
            <a:r>
              <a:rPr lang="en-US" sz="3600" dirty="0">
                <a:solidFill>
                  <a:schemeClr val="bg1"/>
                </a:solidFill>
              </a:rPr>
              <a:t>Network</a:t>
            </a:r>
          </a:p>
          <a:p>
            <a:pPr marL="685800" indent="-685800">
              <a:buFont typeface="Calibri" panose="020F0502020204030204" pitchFamily="34" charset="0"/>
              <a:buChar char="›"/>
            </a:pPr>
            <a:r>
              <a:rPr lang="en-US" sz="3600" dirty="0">
                <a:solidFill>
                  <a:schemeClr val="bg1"/>
                </a:solidFill>
              </a:rPr>
              <a:t>Event Logs</a:t>
            </a:r>
          </a:p>
        </p:txBody>
      </p:sp>
      <p:sp>
        <p:nvSpPr>
          <p:cNvPr id="4" name="TextBox 3">
            <a:extLst>
              <a:ext uri="{FF2B5EF4-FFF2-40B4-BE49-F238E27FC236}">
                <a16:creationId xmlns:a16="http://schemas.microsoft.com/office/drawing/2014/main" id="{28B7A743-56E4-4F84-88CF-35E8E4DBE70A}"/>
              </a:ext>
            </a:extLst>
          </p:cNvPr>
          <p:cNvSpPr txBox="1"/>
          <p:nvPr/>
        </p:nvSpPr>
        <p:spPr>
          <a:xfrm>
            <a:off x="0" y="109030"/>
            <a:ext cx="5679440" cy="646331"/>
          </a:xfrm>
          <a:prstGeom prst="rect">
            <a:avLst/>
          </a:prstGeom>
          <a:solidFill>
            <a:srgbClr val="2E75B6">
              <a:alpha val="76078"/>
            </a:srgbClr>
          </a:solidFill>
          <a:ln>
            <a:solidFill>
              <a:schemeClr val="accent1"/>
            </a:solidFill>
          </a:ln>
        </p:spPr>
        <p:txBody>
          <a:bodyPr wrap="square" rtlCol="0">
            <a:spAutoFit/>
          </a:bodyPr>
          <a:lstStyle/>
          <a:p>
            <a:pPr algn="r"/>
            <a:r>
              <a:rPr lang="en-US" sz="3600" b="1" dirty="0">
                <a:solidFill>
                  <a:schemeClr val="bg1"/>
                </a:solidFill>
              </a:rPr>
              <a:t>Checklist: Operating System</a:t>
            </a:r>
            <a:endParaRPr lang="en-ZA" sz="3600" b="1" dirty="0">
              <a:solidFill>
                <a:schemeClr val="bg1"/>
              </a:solidFill>
            </a:endParaRPr>
          </a:p>
        </p:txBody>
      </p:sp>
      <p:sp>
        <p:nvSpPr>
          <p:cNvPr id="5" name="TextBox 4">
            <a:extLst>
              <a:ext uri="{FF2B5EF4-FFF2-40B4-BE49-F238E27FC236}">
                <a16:creationId xmlns:a16="http://schemas.microsoft.com/office/drawing/2014/main" id="{CBF4A61F-971F-4633-96B6-00187E5A2119}"/>
              </a:ext>
            </a:extLst>
          </p:cNvPr>
          <p:cNvSpPr txBox="1"/>
          <p:nvPr/>
        </p:nvSpPr>
        <p:spPr>
          <a:xfrm>
            <a:off x="6507480" y="298652"/>
            <a:ext cx="5684520" cy="646331"/>
          </a:xfrm>
          <a:prstGeom prst="rect">
            <a:avLst/>
          </a:prstGeom>
          <a:solidFill>
            <a:srgbClr val="2E75B6">
              <a:alpha val="76078"/>
            </a:srgbClr>
          </a:solidFill>
          <a:ln>
            <a:solidFill>
              <a:schemeClr val="accent1"/>
            </a:solidFill>
          </a:ln>
        </p:spPr>
        <p:txBody>
          <a:bodyPr wrap="square" rtlCol="0">
            <a:spAutoFit/>
          </a:bodyPr>
          <a:lstStyle/>
          <a:p>
            <a:r>
              <a:rPr lang="en-US" sz="3600" b="1" dirty="0">
                <a:solidFill>
                  <a:schemeClr val="bg1"/>
                </a:solidFill>
              </a:rPr>
              <a:t>Checklist: SQL Server</a:t>
            </a:r>
            <a:endParaRPr lang="en-ZA" sz="3600" b="1" dirty="0">
              <a:solidFill>
                <a:schemeClr val="bg1"/>
              </a:solidFill>
            </a:endParaRPr>
          </a:p>
        </p:txBody>
      </p:sp>
      <p:sp>
        <p:nvSpPr>
          <p:cNvPr id="6" name="TextBox 5">
            <a:extLst>
              <a:ext uri="{FF2B5EF4-FFF2-40B4-BE49-F238E27FC236}">
                <a16:creationId xmlns:a16="http://schemas.microsoft.com/office/drawing/2014/main" id="{D44259BC-9202-43FD-BA9C-8236D264732B}"/>
              </a:ext>
            </a:extLst>
          </p:cNvPr>
          <p:cNvSpPr txBox="1"/>
          <p:nvPr/>
        </p:nvSpPr>
        <p:spPr>
          <a:xfrm>
            <a:off x="6507480" y="1028267"/>
            <a:ext cx="5196840" cy="2308324"/>
          </a:xfrm>
          <a:prstGeom prst="rect">
            <a:avLst/>
          </a:prstGeom>
          <a:solidFill>
            <a:srgbClr val="2E75B6">
              <a:alpha val="85882"/>
            </a:srgb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600" dirty="0">
                <a:solidFill>
                  <a:schemeClr val="bg1"/>
                </a:solidFill>
              </a:rPr>
              <a:t>Disk Capacity</a:t>
            </a:r>
          </a:p>
          <a:p>
            <a:pPr marL="685800" indent="-685800">
              <a:buFont typeface="Calibri" panose="020F0502020204030204" pitchFamily="34" charset="0"/>
              <a:buChar char="›"/>
            </a:pPr>
            <a:r>
              <a:rPr lang="en-US" sz="3600" dirty="0">
                <a:solidFill>
                  <a:schemeClr val="bg1"/>
                </a:solidFill>
              </a:rPr>
              <a:t>Database Size</a:t>
            </a:r>
          </a:p>
          <a:p>
            <a:pPr marL="685800" indent="-685800">
              <a:buFont typeface="Calibri" panose="020F0502020204030204" pitchFamily="34" charset="0"/>
              <a:buChar char="›"/>
            </a:pPr>
            <a:r>
              <a:rPr lang="en-US" sz="3600" dirty="0">
                <a:solidFill>
                  <a:schemeClr val="bg1"/>
                </a:solidFill>
              </a:rPr>
              <a:t>Index Fragmentation</a:t>
            </a:r>
          </a:p>
          <a:p>
            <a:pPr marL="685800" indent="-685800">
              <a:buFont typeface="Calibri" panose="020F0502020204030204" pitchFamily="34" charset="0"/>
              <a:buChar char="›"/>
            </a:pPr>
            <a:r>
              <a:rPr lang="en-US" sz="3600" dirty="0">
                <a:solidFill>
                  <a:schemeClr val="bg1"/>
                </a:solidFill>
              </a:rPr>
              <a:t>Lots More…</a:t>
            </a:r>
            <a:endParaRPr lang="en-ZA" sz="3600" dirty="0">
              <a:solidFill>
                <a:schemeClr val="bg1"/>
              </a:solidFill>
            </a:endParaRPr>
          </a:p>
        </p:txBody>
      </p:sp>
      <p:sp>
        <p:nvSpPr>
          <p:cNvPr id="7" name="TextBox 6">
            <a:extLst>
              <a:ext uri="{FF2B5EF4-FFF2-40B4-BE49-F238E27FC236}">
                <a16:creationId xmlns:a16="http://schemas.microsoft.com/office/drawing/2014/main" id="{22AE65C3-F820-4495-AD23-A027A5E57436}"/>
              </a:ext>
            </a:extLst>
          </p:cNvPr>
          <p:cNvSpPr txBox="1"/>
          <p:nvPr/>
        </p:nvSpPr>
        <p:spPr>
          <a:xfrm>
            <a:off x="6507480" y="4178527"/>
            <a:ext cx="5196840" cy="646331"/>
          </a:xfrm>
          <a:prstGeom prst="rect">
            <a:avLst/>
          </a:prstGeom>
          <a:solidFill>
            <a:srgbClr val="2E75B6">
              <a:alpha val="85882"/>
            </a:srgbClr>
          </a:solidFill>
          <a:ln>
            <a:solidFill>
              <a:schemeClr val="accent1"/>
            </a:solidFill>
          </a:ln>
        </p:spPr>
        <p:txBody>
          <a:bodyPr wrap="square" rtlCol="0">
            <a:spAutoFit/>
          </a:bodyPr>
          <a:lstStyle/>
          <a:p>
            <a:pPr algn="r"/>
            <a:r>
              <a:rPr lang="en-US" sz="3600" b="1" dirty="0">
                <a:solidFill>
                  <a:schemeClr val="bg1"/>
                </a:solidFill>
              </a:rPr>
              <a:t>Checklist: Backups</a:t>
            </a:r>
            <a:endParaRPr lang="en-ZA" sz="3600" b="1" dirty="0">
              <a:solidFill>
                <a:schemeClr val="bg1"/>
              </a:solidFill>
            </a:endParaRPr>
          </a:p>
        </p:txBody>
      </p:sp>
      <p:sp>
        <p:nvSpPr>
          <p:cNvPr id="8" name="TextBox 7">
            <a:extLst>
              <a:ext uri="{FF2B5EF4-FFF2-40B4-BE49-F238E27FC236}">
                <a16:creationId xmlns:a16="http://schemas.microsoft.com/office/drawing/2014/main" id="{A3FF3C5C-DFBD-4299-9A94-7E477FC2AC4A}"/>
              </a:ext>
            </a:extLst>
          </p:cNvPr>
          <p:cNvSpPr txBox="1"/>
          <p:nvPr/>
        </p:nvSpPr>
        <p:spPr>
          <a:xfrm>
            <a:off x="7261860" y="4854565"/>
            <a:ext cx="4442460" cy="1200329"/>
          </a:xfrm>
          <a:prstGeom prst="rect">
            <a:avLst/>
          </a:prstGeom>
          <a:solidFill>
            <a:srgbClr val="2E75B6">
              <a:alpha val="85882"/>
            </a:srgb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600" dirty="0">
                <a:solidFill>
                  <a:schemeClr val="bg1"/>
                </a:solidFill>
              </a:rPr>
              <a:t>Success / Failure</a:t>
            </a:r>
          </a:p>
          <a:p>
            <a:pPr marL="685800" indent="-685800">
              <a:buFont typeface="Calibri" panose="020F0502020204030204" pitchFamily="34" charset="0"/>
              <a:buChar char="›"/>
            </a:pPr>
            <a:r>
              <a:rPr lang="en-US" sz="3600" dirty="0">
                <a:solidFill>
                  <a:schemeClr val="bg1"/>
                </a:solidFill>
              </a:rPr>
              <a:t>Capacity</a:t>
            </a:r>
            <a:endParaRPr lang="en-ZA" sz="3600" dirty="0">
              <a:solidFill>
                <a:schemeClr val="bg1"/>
              </a:solidFill>
            </a:endParaRPr>
          </a:p>
        </p:txBody>
      </p:sp>
    </p:spTree>
    <p:extLst>
      <p:ext uri="{BB962C8B-B14F-4D97-AF65-F5344CB8AC3E}">
        <p14:creationId xmlns:p14="http://schemas.microsoft.com/office/powerpoint/2010/main" val="2166062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right)">
                                      <p:cBhvr>
                                        <p:cTn id="11" dur="500"/>
                                        <p:tgtEl>
                                          <p:spTgt spid="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grpId="0" nodeType="clickEffect">
                                  <p:stCondLst>
                                    <p:cond delay="0"/>
                                  </p:stCondLst>
                                  <p:childTnLst>
                                    <p:set>
                                      <p:cBhvr>
                                        <p:cTn id="19" dur="1" fill="hold">
                                          <p:stCondLst>
                                            <p:cond delay="0"/>
                                          </p:stCondLst>
                                        </p:cTn>
                                        <p:tgtEl>
                                          <p:spTgt spid="3">
                                            <p:bg/>
                                          </p:spTgt>
                                        </p:tgtEl>
                                        <p:attrNameLst>
                                          <p:attrName>style.visibility</p:attrName>
                                        </p:attrNameLst>
                                      </p:cBhvr>
                                      <p:to>
                                        <p:strVal val="visible"/>
                                      </p:to>
                                    </p:set>
                                    <p:animEffect transition="in" filter="wipe(right)">
                                      <p:cBhvr>
                                        <p:cTn id="20" dur="500"/>
                                        <p:tgtEl>
                                          <p:spTgt spid="3">
                                            <p:bg/>
                                          </p:spTgt>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wipe(left)">
                                      <p:cBhvr>
                                        <p:cTn id="24" dur="500"/>
                                        <p:tgtEl>
                                          <p:spTgt spid="3">
                                            <p:txEl>
                                              <p:pRg st="0" end="0"/>
                                            </p:txEl>
                                          </p:spTgt>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wipe(left)">
                                      <p:cBhvr>
                                        <p:cTn id="28" dur="500"/>
                                        <p:tgtEl>
                                          <p:spTgt spid="3">
                                            <p:txEl>
                                              <p:pRg st="1" end="1"/>
                                            </p:txEl>
                                          </p:spTgt>
                                        </p:tgtEl>
                                      </p:cBhvr>
                                    </p:animEffect>
                                  </p:childTnLst>
                                </p:cTn>
                              </p:par>
                            </p:childTnLst>
                          </p:cTn>
                        </p:par>
                        <p:par>
                          <p:cTn id="29" fill="hold">
                            <p:stCondLst>
                              <p:cond delay="1500"/>
                            </p:stCondLst>
                            <p:childTnLst>
                              <p:par>
                                <p:cTn id="30" presetID="22" presetClass="entr" presetSubtype="8" fill="hold" grpId="0" nodeType="after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wipe(left)">
                                      <p:cBhvr>
                                        <p:cTn id="32" dur="500"/>
                                        <p:tgtEl>
                                          <p:spTgt spid="3">
                                            <p:txEl>
                                              <p:pRg st="2" end="2"/>
                                            </p:txEl>
                                          </p:spTgt>
                                        </p:tgtEl>
                                      </p:cBhvr>
                                    </p:animEffect>
                                  </p:childTnLst>
                                </p:cTn>
                              </p:par>
                            </p:childTnLst>
                          </p:cTn>
                        </p:par>
                        <p:par>
                          <p:cTn id="33" fill="hold">
                            <p:stCondLst>
                              <p:cond delay="2000"/>
                            </p:stCondLst>
                            <p:childTnLst>
                              <p:par>
                                <p:cTn id="34" presetID="22" presetClass="entr" presetSubtype="8" fill="hold" grpId="0" nodeType="after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Effect transition="in" filter="wipe(left)">
                                      <p:cBhvr>
                                        <p:cTn id="36" dur="500"/>
                                        <p:tgtEl>
                                          <p:spTgt spid="3">
                                            <p:txEl>
                                              <p:pRg st="3" end="3"/>
                                            </p:txEl>
                                          </p:spTgt>
                                        </p:tgtEl>
                                      </p:cBhvr>
                                    </p:animEffect>
                                  </p:childTnLst>
                                </p:cTn>
                              </p:par>
                            </p:childTnLst>
                          </p:cTn>
                        </p:par>
                        <p:par>
                          <p:cTn id="37" fill="hold">
                            <p:stCondLst>
                              <p:cond delay="2500"/>
                            </p:stCondLst>
                            <p:childTnLst>
                              <p:par>
                                <p:cTn id="38" presetID="22" presetClass="entr" presetSubtype="8" fill="hold" grpId="0" nodeType="after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wipe(left)">
                                      <p:cBhvr>
                                        <p:cTn id="40" dur="500"/>
                                        <p:tgtEl>
                                          <p:spTgt spid="3">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6">
                                            <p:bg/>
                                          </p:spTgt>
                                        </p:tgtEl>
                                        <p:attrNameLst>
                                          <p:attrName>style.visibility</p:attrName>
                                        </p:attrNameLst>
                                      </p:cBhvr>
                                      <p:to>
                                        <p:strVal val="visible"/>
                                      </p:to>
                                    </p:set>
                                    <p:animEffect transition="in" filter="wipe(left)">
                                      <p:cBhvr>
                                        <p:cTn id="45" dur="500"/>
                                        <p:tgtEl>
                                          <p:spTgt spid="6">
                                            <p:bg/>
                                          </p:spTgt>
                                        </p:tgtEl>
                                      </p:cBhvr>
                                    </p:animEffect>
                                  </p:childTnLst>
                                </p:cTn>
                              </p:par>
                            </p:childTnLst>
                          </p:cTn>
                        </p:par>
                        <p:par>
                          <p:cTn id="46" fill="hold">
                            <p:stCondLst>
                              <p:cond delay="500"/>
                            </p:stCondLst>
                            <p:childTnLst>
                              <p:par>
                                <p:cTn id="47" presetID="22" presetClass="entr" presetSubtype="8" fill="hold" grpId="0" nodeType="afterEffect">
                                  <p:stCondLst>
                                    <p:cond delay="0"/>
                                  </p:stCondLst>
                                  <p:childTnLst>
                                    <p:set>
                                      <p:cBhvr>
                                        <p:cTn id="48" dur="1" fill="hold">
                                          <p:stCondLst>
                                            <p:cond delay="0"/>
                                          </p:stCondLst>
                                        </p:cTn>
                                        <p:tgtEl>
                                          <p:spTgt spid="6">
                                            <p:txEl>
                                              <p:pRg st="0" end="0"/>
                                            </p:txEl>
                                          </p:spTgt>
                                        </p:tgtEl>
                                        <p:attrNameLst>
                                          <p:attrName>style.visibility</p:attrName>
                                        </p:attrNameLst>
                                      </p:cBhvr>
                                      <p:to>
                                        <p:strVal val="visible"/>
                                      </p:to>
                                    </p:set>
                                    <p:animEffect transition="in" filter="wipe(left)">
                                      <p:cBhvr>
                                        <p:cTn id="49" dur="500"/>
                                        <p:tgtEl>
                                          <p:spTgt spid="6">
                                            <p:txEl>
                                              <p:pRg st="0" end="0"/>
                                            </p:txEl>
                                          </p:spTgt>
                                        </p:tgtEl>
                                      </p:cBhvr>
                                    </p:animEffect>
                                  </p:childTnLst>
                                </p:cTn>
                              </p:par>
                            </p:childTnLst>
                          </p:cTn>
                        </p:par>
                        <p:par>
                          <p:cTn id="50" fill="hold">
                            <p:stCondLst>
                              <p:cond delay="1000"/>
                            </p:stCondLst>
                            <p:childTnLst>
                              <p:par>
                                <p:cTn id="51" presetID="22" presetClass="entr" presetSubtype="8" fill="hold" grpId="0" nodeType="afterEffect">
                                  <p:stCondLst>
                                    <p:cond delay="0"/>
                                  </p:stCondLst>
                                  <p:childTnLst>
                                    <p:set>
                                      <p:cBhvr>
                                        <p:cTn id="52" dur="1" fill="hold">
                                          <p:stCondLst>
                                            <p:cond delay="0"/>
                                          </p:stCondLst>
                                        </p:cTn>
                                        <p:tgtEl>
                                          <p:spTgt spid="6">
                                            <p:txEl>
                                              <p:pRg st="1" end="1"/>
                                            </p:txEl>
                                          </p:spTgt>
                                        </p:tgtEl>
                                        <p:attrNameLst>
                                          <p:attrName>style.visibility</p:attrName>
                                        </p:attrNameLst>
                                      </p:cBhvr>
                                      <p:to>
                                        <p:strVal val="visible"/>
                                      </p:to>
                                    </p:set>
                                    <p:animEffect transition="in" filter="wipe(left)">
                                      <p:cBhvr>
                                        <p:cTn id="53" dur="500"/>
                                        <p:tgtEl>
                                          <p:spTgt spid="6">
                                            <p:txEl>
                                              <p:pRg st="1" end="1"/>
                                            </p:txEl>
                                          </p:spTgt>
                                        </p:tgtEl>
                                      </p:cBhvr>
                                    </p:animEffect>
                                  </p:childTnLst>
                                </p:cTn>
                              </p:par>
                            </p:childTnLst>
                          </p:cTn>
                        </p:par>
                        <p:par>
                          <p:cTn id="54" fill="hold">
                            <p:stCondLst>
                              <p:cond delay="1500"/>
                            </p:stCondLst>
                            <p:childTnLst>
                              <p:par>
                                <p:cTn id="55" presetID="22" presetClass="entr" presetSubtype="8" fill="hold" grpId="0" nodeType="afterEffect">
                                  <p:stCondLst>
                                    <p:cond delay="0"/>
                                  </p:stCondLst>
                                  <p:childTnLst>
                                    <p:set>
                                      <p:cBhvr>
                                        <p:cTn id="56" dur="1" fill="hold">
                                          <p:stCondLst>
                                            <p:cond delay="0"/>
                                          </p:stCondLst>
                                        </p:cTn>
                                        <p:tgtEl>
                                          <p:spTgt spid="6">
                                            <p:txEl>
                                              <p:pRg st="2" end="2"/>
                                            </p:txEl>
                                          </p:spTgt>
                                        </p:tgtEl>
                                        <p:attrNameLst>
                                          <p:attrName>style.visibility</p:attrName>
                                        </p:attrNameLst>
                                      </p:cBhvr>
                                      <p:to>
                                        <p:strVal val="visible"/>
                                      </p:to>
                                    </p:set>
                                    <p:animEffect transition="in" filter="wipe(left)">
                                      <p:cBhvr>
                                        <p:cTn id="57" dur="500"/>
                                        <p:tgtEl>
                                          <p:spTgt spid="6">
                                            <p:txEl>
                                              <p:pRg st="2" end="2"/>
                                            </p:txEl>
                                          </p:spTgt>
                                        </p:tgtEl>
                                      </p:cBhvr>
                                    </p:animEffect>
                                  </p:childTnLst>
                                </p:cTn>
                              </p:par>
                            </p:childTnLst>
                          </p:cTn>
                        </p:par>
                        <p:par>
                          <p:cTn id="58" fill="hold">
                            <p:stCondLst>
                              <p:cond delay="2000"/>
                            </p:stCondLst>
                            <p:childTnLst>
                              <p:par>
                                <p:cTn id="59" presetID="22" presetClass="entr" presetSubtype="8" fill="hold" grpId="0" nodeType="afterEffect">
                                  <p:stCondLst>
                                    <p:cond delay="0"/>
                                  </p:stCondLst>
                                  <p:childTnLst>
                                    <p:set>
                                      <p:cBhvr>
                                        <p:cTn id="60" dur="1" fill="hold">
                                          <p:stCondLst>
                                            <p:cond delay="0"/>
                                          </p:stCondLst>
                                        </p:cTn>
                                        <p:tgtEl>
                                          <p:spTgt spid="6">
                                            <p:txEl>
                                              <p:pRg st="3" end="3"/>
                                            </p:txEl>
                                          </p:spTgt>
                                        </p:tgtEl>
                                        <p:attrNameLst>
                                          <p:attrName>style.visibility</p:attrName>
                                        </p:attrNameLst>
                                      </p:cBhvr>
                                      <p:to>
                                        <p:strVal val="visible"/>
                                      </p:to>
                                    </p:set>
                                    <p:animEffect transition="in" filter="wipe(left)">
                                      <p:cBhvr>
                                        <p:cTn id="61" dur="500"/>
                                        <p:tgtEl>
                                          <p:spTgt spid="6">
                                            <p:txEl>
                                              <p:pRg st="3" end="3"/>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2" fill="hold" grpId="0" nodeType="clickEffect">
                                  <p:stCondLst>
                                    <p:cond delay="0"/>
                                  </p:stCondLst>
                                  <p:childTnLst>
                                    <p:set>
                                      <p:cBhvr>
                                        <p:cTn id="65" dur="1" fill="hold">
                                          <p:stCondLst>
                                            <p:cond delay="0"/>
                                          </p:stCondLst>
                                        </p:cTn>
                                        <p:tgtEl>
                                          <p:spTgt spid="8">
                                            <p:bg/>
                                          </p:spTgt>
                                        </p:tgtEl>
                                        <p:attrNameLst>
                                          <p:attrName>style.visibility</p:attrName>
                                        </p:attrNameLst>
                                      </p:cBhvr>
                                      <p:to>
                                        <p:strVal val="visible"/>
                                      </p:to>
                                    </p:set>
                                    <p:animEffect transition="in" filter="wipe(right)">
                                      <p:cBhvr>
                                        <p:cTn id="66" dur="500"/>
                                        <p:tgtEl>
                                          <p:spTgt spid="8">
                                            <p:bg/>
                                          </p:spTgt>
                                        </p:tgtEl>
                                      </p:cBhvr>
                                    </p:animEffect>
                                  </p:childTnLst>
                                </p:cTn>
                              </p:par>
                            </p:childTnLst>
                          </p:cTn>
                        </p:par>
                        <p:par>
                          <p:cTn id="67" fill="hold">
                            <p:stCondLst>
                              <p:cond delay="500"/>
                            </p:stCondLst>
                            <p:childTnLst>
                              <p:par>
                                <p:cTn id="68" presetID="22" presetClass="entr" presetSubtype="8" fill="hold" grpId="0" nodeType="afterEffect">
                                  <p:stCondLst>
                                    <p:cond delay="0"/>
                                  </p:stCondLst>
                                  <p:childTnLst>
                                    <p:set>
                                      <p:cBhvr>
                                        <p:cTn id="69" dur="1" fill="hold">
                                          <p:stCondLst>
                                            <p:cond delay="0"/>
                                          </p:stCondLst>
                                        </p:cTn>
                                        <p:tgtEl>
                                          <p:spTgt spid="8">
                                            <p:txEl>
                                              <p:pRg st="0" end="0"/>
                                            </p:txEl>
                                          </p:spTgt>
                                        </p:tgtEl>
                                        <p:attrNameLst>
                                          <p:attrName>style.visibility</p:attrName>
                                        </p:attrNameLst>
                                      </p:cBhvr>
                                      <p:to>
                                        <p:strVal val="visible"/>
                                      </p:to>
                                    </p:set>
                                    <p:animEffect transition="in" filter="wipe(left)">
                                      <p:cBhvr>
                                        <p:cTn id="70" dur="500"/>
                                        <p:tgtEl>
                                          <p:spTgt spid="8">
                                            <p:txEl>
                                              <p:pRg st="0" end="0"/>
                                            </p:txEl>
                                          </p:spTgt>
                                        </p:tgtEl>
                                      </p:cBhvr>
                                    </p:animEffect>
                                  </p:childTnLst>
                                </p:cTn>
                              </p:par>
                            </p:childTnLst>
                          </p:cTn>
                        </p:par>
                        <p:par>
                          <p:cTn id="71" fill="hold">
                            <p:stCondLst>
                              <p:cond delay="1000"/>
                            </p:stCondLst>
                            <p:childTnLst>
                              <p:par>
                                <p:cTn id="72" presetID="22" presetClass="entr" presetSubtype="8" fill="hold" grpId="0" nodeType="afterEffect">
                                  <p:stCondLst>
                                    <p:cond delay="0"/>
                                  </p:stCondLst>
                                  <p:childTnLst>
                                    <p:set>
                                      <p:cBhvr>
                                        <p:cTn id="73" dur="1" fill="hold">
                                          <p:stCondLst>
                                            <p:cond delay="0"/>
                                          </p:stCondLst>
                                        </p:cTn>
                                        <p:tgtEl>
                                          <p:spTgt spid="8">
                                            <p:txEl>
                                              <p:pRg st="1" end="1"/>
                                            </p:txEl>
                                          </p:spTgt>
                                        </p:tgtEl>
                                        <p:attrNameLst>
                                          <p:attrName>style.visibility</p:attrName>
                                        </p:attrNameLst>
                                      </p:cBhvr>
                                      <p:to>
                                        <p:strVal val="visible"/>
                                      </p:to>
                                    </p:set>
                                    <p:animEffect transition="in" filter="wipe(left)">
                                      <p:cBhvr>
                                        <p:cTn id="74"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animBg="1"/>
      <p:bldP spid="5" grpId="0" animBg="1"/>
      <p:bldP spid="6" grpId="0" uiExpand="1" build="p" animBg="1"/>
      <p:bldP spid="7" grpId="0" animBg="1"/>
      <p:bldP spid="8" grpId="0" uiExpand="1" build="p"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22" name="Picture 2" descr="https://d3lqgdpixgbyis.cloudfront.net/media/public/2015/08/21/istock_000040177176_small.jpg">
            <a:extLst>
              <a:ext uri="{FF2B5EF4-FFF2-40B4-BE49-F238E27FC236}">
                <a16:creationId xmlns:a16="http://schemas.microsoft.com/office/drawing/2014/main" id="{19E106DE-48FD-4096-ADF5-472C36FC3B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001" b="3874"/>
          <a:stretch/>
        </p:blipFill>
        <p:spPr bwMode="auto">
          <a:xfrm>
            <a:off x="0" y="0"/>
            <a:ext cx="12192000" cy="635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6002475"/>
      </p:ext>
    </p:extLst>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vignette.wikia.nocookie.net/pirates/images/c/c7/Jack_Telescope.jpg/revision/latest?cb=20121115193717">
            <a:extLst>
              <a:ext uri="{FF2B5EF4-FFF2-40B4-BE49-F238E27FC236}">
                <a16:creationId xmlns:a16="http://schemas.microsoft.com/office/drawing/2014/main" id="{B46018AD-2E51-4C0D-BA68-FF4E85DBB0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589" b="654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950540"/>
      </p:ext>
    </p:extLst>
  </p:cSld>
  <p:clrMapOvr>
    <a:masterClrMapping/>
  </p:clrMapOvr>
  <p:transition spd="slow">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ld Fashioned Grainy 10 second Movie Film Countdown Timer HD">
            <a:hlinkClick r:id="" action="ppaction://media"/>
            <a:extLst>
              <a:ext uri="{FF2B5EF4-FFF2-40B4-BE49-F238E27FC236}">
                <a16:creationId xmlns:a16="http://schemas.microsoft.com/office/drawing/2014/main" id="{869E60FC-6126-427A-9E05-DBD4504403F4}"/>
              </a:ext>
            </a:extLst>
          </p:cNvPr>
          <p:cNvPicPr>
            <a:picLocks noChangeAspect="1"/>
          </p:cNvPicPr>
          <p:nvPr>
            <a:videoFile r:link="rId1"/>
            <p:extLst>
              <p:ext uri="{DAA4B4D4-6D71-4841-9C94-3DE7FCFB9230}">
                <p14:media xmlns:p14="http://schemas.microsoft.com/office/powerpoint/2010/main" r:embed="rId2">
                  <p14:trim st="4048" end="931.8"/>
                </p14:media>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38210815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moke puff stock footage">
            <a:hlinkClick r:id="" action="ppaction://media"/>
            <a:extLst>
              <a:ext uri="{FF2B5EF4-FFF2-40B4-BE49-F238E27FC236}">
                <a16:creationId xmlns:a16="http://schemas.microsoft.com/office/drawing/2014/main" id="{C821FC28-9AC5-4E64-B924-897BE30EEA0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7667"/>
          <a:stretch/>
        </p:blipFill>
        <p:spPr>
          <a:xfrm>
            <a:off x="0" y="0"/>
            <a:ext cx="12192000" cy="6332220"/>
          </a:xfrm>
          <a:prstGeom prst="rect">
            <a:avLst/>
          </a:prstGeom>
        </p:spPr>
      </p:pic>
      <p:sp>
        <p:nvSpPr>
          <p:cNvPr id="3" name="TextBox 2">
            <a:extLst>
              <a:ext uri="{FF2B5EF4-FFF2-40B4-BE49-F238E27FC236}">
                <a16:creationId xmlns:a16="http://schemas.microsoft.com/office/drawing/2014/main" id="{386C966B-0001-4877-B681-0919C6BB6A5E}"/>
              </a:ext>
            </a:extLst>
          </p:cNvPr>
          <p:cNvSpPr txBox="1"/>
          <p:nvPr/>
        </p:nvSpPr>
        <p:spPr>
          <a:xfrm>
            <a:off x="5283200" y="205740"/>
            <a:ext cx="6779260" cy="1200329"/>
          </a:xfrm>
          <a:prstGeom prst="rect">
            <a:avLst/>
          </a:prstGeom>
          <a:solidFill>
            <a:schemeClr val="bg1"/>
          </a:solidFill>
        </p:spPr>
        <p:txBody>
          <a:bodyPr wrap="square" rtlCol="0">
            <a:spAutoFit/>
          </a:bodyPr>
          <a:lstStyle/>
          <a:p>
            <a:r>
              <a:rPr lang="en-US" sz="3600" b="1" dirty="0"/>
              <a:t>SURGEON GENERAL’S WARNING: blah blah blah blah blah blah blah</a:t>
            </a:r>
            <a:endParaRPr lang="en-ZA" sz="3600" b="1" dirty="0"/>
          </a:p>
        </p:txBody>
      </p:sp>
      <p:sp>
        <p:nvSpPr>
          <p:cNvPr id="4" name="TextBox 3">
            <a:extLst>
              <a:ext uri="{FF2B5EF4-FFF2-40B4-BE49-F238E27FC236}">
                <a16:creationId xmlns:a16="http://schemas.microsoft.com/office/drawing/2014/main" id="{409DAC3D-7FAD-442D-99F7-BC535CE8E3AD}"/>
              </a:ext>
            </a:extLst>
          </p:cNvPr>
          <p:cNvSpPr txBox="1"/>
          <p:nvPr/>
        </p:nvSpPr>
        <p:spPr>
          <a:xfrm>
            <a:off x="6444847" y="-2251620"/>
            <a:ext cx="7019693" cy="1569660"/>
          </a:xfrm>
          <a:prstGeom prst="rect">
            <a:avLst/>
          </a:prstGeom>
          <a:solidFill>
            <a:schemeClr val="bg1"/>
          </a:solidFill>
        </p:spPr>
        <p:txBody>
          <a:bodyPr wrap="square" rtlCol="0">
            <a:spAutoFit/>
          </a:bodyPr>
          <a:lstStyle/>
          <a:p>
            <a:r>
              <a:rPr lang="en-US" sz="2400" dirty="0"/>
              <a:t>SURGEON GENERAL’S WARNING: SharePoint usage can cause stress, frustration, confusion, reduced sexual appetite and may complicate day to day usage of heavy machinery, smart phones and old Android devices</a:t>
            </a:r>
            <a:endParaRPr lang="en-ZA" sz="2400" dirty="0"/>
          </a:p>
        </p:txBody>
      </p:sp>
    </p:spTree>
    <p:extLst>
      <p:ext uri="{BB962C8B-B14F-4D97-AF65-F5344CB8AC3E}">
        <p14:creationId xmlns:p14="http://schemas.microsoft.com/office/powerpoint/2010/main" val="26929378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3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Clipping">
            <a:extLst>
              <a:ext uri="{FF2B5EF4-FFF2-40B4-BE49-F238E27FC236}">
                <a16:creationId xmlns:a16="http://schemas.microsoft.com/office/drawing/2014/main" id="{37532929-8A08-47CE-A1FE-34F7C6163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6941"/>
            <a:ext cx="12192000" cy="6244212"/>
          </a:xfrm>
          <a:prstGeom prst="rect">
            <a:avLst/>
          </a:prstGeom>
        </p:spPr>
      </p:pic>
      <p:sp>
        <p:nvSpPr>
          <p:cNvPr id="3" name="TextBox 2">
            <a:extLst>
              <a:ext uri="{FF2B5EF4-FFF2-40B4-BE49-F238E27FC236}">
                <a16:creationId xmlns:a16="http://schemas.microsoft.com/office/drawing/2014/main" id="{FD362821-777F-4511-A665-AB9EEC551098}"/>
              </a:ext>
            </a:extLst>
          </p:cNvPr>
          <p:cNvSpPr txBox="1"/>
          <p:nvPr/>
        </p:nvSpPr>
        <p:spPr>
          <a:xfrm>
            <a:off x="0" y="5140960"/>
            <a:ext cx="84734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Checklist: Health Analyzer</a:t>
            </a:r>
            <a:endParaRPr lang="en-ZA" sz="5400" b="1" dirty="0">
              <a:solidFill>
                <a:schemeClr val="bg1"/>
              </a:solidFill>
            </a:endParaRPr>
          </a:p>
        </p:txBody>
      </p:sp>
      <p:sp>
        <p:nvSpPr>
          <p:cNvPr id="4" name="Rectangle: Rounded Corners 3">
            <a:extLst>
              <a:ext uri="{FF2B5EF4-FFF2-40B4-BE49-F238E27FC236}">
                <a16:creationId xmlns:a16="http://schemas.microsoft.com/office/drawing/2014/main" id="{42B46842-17E7-40D2-B1B7-1EC0139153FE}"/>
              </a:ext>
            </a:extLst>
          </p:cNvPr>
          <p:cNvSpPr/>
          <p:nvPr/>
        </p:nvSpPr>
        <p:spPr>
          <a:xfrm>
            <a:off x="6216506" y="1771763"/>
            <a:ext cx="1076960" cy="279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Rounded Corners 8">
            <a:extLst>
              <a:ext uri="{FF2B5EF4-FFF2-40B4-BE49-F238E27FC236}">
                <a16:creationId xmlns:a16="http://schemas.microsoft.com/office/drawing/2014/main" id="{4CAFA726-F94C-4E1F-991B-B4FA47D93BEC}"/>
              </a:ext>
            </a:extLst>
          </p:cNvPr>
          <p:cNvSpPr/>
          <p:nvPr/>
        </p:nvSpPr>
        <p:spPr>
          <a:xfrm>
            <a:off x="2254106" y="3410063"/>
            <a:ext cx="1686560" cy="2667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40147288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heel(1)">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gregbesso.files.wordpress.com/2016/03/sharepointmysql001.png?w=1040">
            <a:extLst>
              <a:ext uri="{FF2B5EF4-FFF2-40B4-BE49-F238E27FC236}">
                <a16:creationId xmlns:a16="http://schemas.microsoft.com/office/drawing/2014/main" id="{58423872-602D-49D5-8811-E37E515F72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4148" y="9619"/>
            <a:ext cx="9483704" cy="6291170"/>
          </a:xfrm>
          <a:prstGeom prst="rect">
            <a:avLst/>
          </a:prstGeom>
          <a:noFill/>
          <a:extLst>
            <a:ext uri="{909E8E84-426E-40DD-AFC4-6F175D3DCCD1}">
              <a14:hiddenFill xmlns:a14="http://schemas.microsoft.com/office/drawing/2010/main">
                <a:solidFill>
                  <a:srgbClr val="FFFFFF"/>
                </a:solidFill>
              </a14:hiddenFill>
            </a:ext>
          </a:extLst>
        </p:spPr>
      </p:pic>
      <p:sp>
        <p:nvSpPr>
          <p:cNvPr id="5" name="&quot;Not Allowed&quot; Symbol 4">
            <a:extLst>
              <a:ext uri="{FF2B5EF4-FFF2-40B4-BE49-F238E27FC236}">
                <a16:creationId xmlns:a16="http://schemas.microsoft.com/office/drawing/2014/main" id="{FFF267CF-BAC6-444C-BE0E-79C862D5F3EB}"/>
              </a:ext>
            </a:extLst>
          </p:cNvPr>
          <p:cNvSpPr/>
          <p:nvPr/>
        </p:nvSpPr>
        <p:spPr>
          <a:xfrm>
            <a:off x="3086100" y="89965"/>
            <a:ext cx="6233160" cy="6210824"/>
          </a:xfrm>
          <a:prstGeom prst="noSmoking">
            <a:avLst>
              <a:gd name="adj" fmla="val 1230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endParaRPr>
          </a:p>
        </p:txBody>
      </p:sp>
    </p:spTree>
    <p:extLst>
      <p:ext uri="{BB962C8B-B14F-4D97-AF65-F5344CB8AC3E}">
        <p14:creationId xmlns:p14="http://schemas.microsoft.com/office/powerpoint/2010/main" val="14911879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social.msdn.microsoft.com/Forums/getfile/305628">
            <a:extLst>
              <a:ext uri="{FF2B5EF4-FFF2-40B4-BE49-F238E27FC236}">
                <a16:creationId xmlns:a16="http://schemas.microsoft.com/office/drawing/2014/main" id="{8500CFD9-26F1-476E-91AA-0C9F22584F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924"/>
          <a:stretch/>
        </p:blipFill>
        <p:spPr bwMode="auto">
          <a:xfrm>
            <a:off x="1933575" y="760770"/>
            <a:ext cx="8324850" cy="492883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932F129C-4D37-4EC1-BF26-5ACA86B8F777}"/>
              </a:ext>
            </a:extLst>
          </p:cNvPr>
          <p:cNvSpPr/>
          <p:nvPr/>
        </p:nvSpPr>
        <p:spPr>
          <a:xfrm>
            <a:off x="2201026" y="1377604"/>
            <a:ext cx="332509" cy="32327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Rectangle: Rounded Corners 3">
            <a:extLst>
              <a:ext uri="{FF2B5EF4-FFF2-40B4-BE49-F238E27FC236}">
                <a16:creationId xmlns:a16="http://schemas.microsoft.com/office/drawing/2014/main" id="{DDDF600F-3FFA-43E0-ADAD-F4F285CAA30C}"/>
              </a:ext>
            </a:extLst>
          </p:cNvPr>
          <p:cNvSpPr/>
          <p:nvPr/>
        </p:nvSpPr>
        <p:spPr>
          <a:xfrm>
            <a:off x="2201025" y="3382125"/>
            <a:ext cx="332509" cy="32327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Rectangle: Rounded Corners 4">
            <a:extLst>
              <a:ext uri="{FF2B5EF4-FFF2-40B4-BE49-F238E27FC236}">
                <a16:creationId xmlns:a16="http://schemas.microsoft.com/office/drawing/2014/main" id="{F701A8D9-92CE-4424-92FB-05113D7E02CF}"/>
              </a:ext>
            </a:extLst>
          </p:cNvPr>
          <p:cNvSpPr/>
          <p:nvPr/>
        </p:nvSpPr>
        <p:spPr>
          <a:xfrm>
            <a:off x="2201024" y="3705398"/>
            <a:ext cx="332509" cy="32327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ectangle: Rounded Corners 5">
            <a:extLst>
              <a:ext uri="{FF2B5EF4-FFF2-40B4-BE49-F238E27FC236}">
                <a16:creationId xmlns:a16="http://schemas.microsoft.com/office/drawing/2014/main" id="{60AE3BAE-620B-40E1-8980-EAA45CC7AD87}"/>
              </a:ext>
            </a:extLst>
          </p:cNvPr>
          <p:cNvSpPr/>
          <p:nvPr/>
        </p:nvSpPr>
        <p:spPr>
          <a:xfrm>
            <a:off x="2201024" y="5063373"/>
            <a:ext cx="332509" cy="32327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Rounded Corners 6">
            <a:extLst>
              <a:ext uri="{FF2B5EF4-FFF2-40B4-BE49-F238E27FC236}">
                <a16:creationId xmlns:a16="http://schemas.microsoft.com/office/drawing/2014/main" id="{B59A8A9C-A07B-4F16-9D7D-5CC8F3BDDE39}"/>
              </a:ext>
            </a:extLst>
          </p:cNvPr>
          <p:cNvSpPr/>
          <p:nvPr/>
        </p:nvSpPr>
        <p:spPr>
          <a:xfrm>
            <a:off x="2201024" y="1711038"/>
            <a:ext cx="332509" cy="323273"/>
          </a:xfrm>
          <a:prstGeom prst="roundRect">
            <a:avLst/>
          </a:prstGeom>
          <a:noFill/>
          <a:ln w="381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Rounded Corners 7">
            <a:extLst>
              <a:ext uri="{FF2B5EF4-FFF2-40B4-BE49-F238E27FC236}">
                <a16:creationId xmlns:a16="http://schemas.microsoft.com/office/drawing/2014/main" id="{38A4D522-7A2F-4618-A2AA-2100AE84F1F6}"/>
              </a:ext>
            </a:extLst>
          </p:cNvPr>
          <p:cNvSpPr/>
          <p:nvPr/>
        </p:nvSpPr>
        <p:spPr>
          <a:xfrm>
            <a:off x="2201023" y="2079223"/>
            <a:ext cx="332509" cy="323273"/>
          </a:xfrm>
          <a:prstGeom prst="roundRect">
            <a:avLst/>
          </a:prstGeom>
          <a:noFill/>
          <a:ln w="381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Rounded Corners 8">
            <a:extLst>
              <a:ext uri="{FF2B5EF4-FFF2-40B4-BE49-F238E27FC236}">
                <a16:creationId xmlns:a16="http://schemas.microsoft.com/office/drawing/2014/main" id="{D3357522-957B-42D5-802E-8602C2190254}"/>
              </a:ext>
            </a:extLst>
          </p:cNvPr>
          <p:cNvSpPr/>
          <p:nvPr/>
        </p:nvSpPr>
        <p:spPr>
          <a:xfrm>
            <a:off x="2201022" y="2738003"/>
            <a:ext cx="332509" cy="323273"/>
          </a:xfrm>
          <a:prstGeom prst="roundRect">
            <a:avLst/>
          </a:prstGeom>
          <a:noFill/>
          <a:ln w="381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Rectangle: Rounded Corners 9">
            <a:extLst>
              <a:ext uri="{FF2B5EF4-FFF2-40B4-BE49-F238E27FC236}">
                <a16:creationId xmlns:a16="http://schemas.microsoft.com/office/drawing/2014/main" id="{E9E75163-2690-4095-B092-0F3DE6E26912}"/>
              </a:ext>
            </a:extLst>
          </p:cNvPr>
          <p:cNvSpPr/>
          <p:nvPr/>
        </p:nvSpPr>
        <p:spPr>
          <a:xfrm>
            <a:off x="2201021" y="3991224"/>
            <a:ext cx="332509" cy="323273"/>
          </a:xfrm>
          <a:prstGeom prst="roundRect">
            <a:avLst/>
          </a:prstGeom>
          <a:noFill/>
          <a:ln w="381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Rectangle: Rounded Corners 10">
            <a:extLst>
              <a:ext uri="{FF2B5EF4-FFF2-40B4-BE49-F238E27FC236}">
                <a16:creationId xmlns:a16="http://schemas.microsoft.com/office/drawing/2014/main" id="{1E61FCED-125D-4742-9900-8BFED6CA7AC4}"/>
              </a:ext>
            </a:extLst>
          </p:cNvPr>
          <p:cNvSpPr/>
          <p:nvPr/>
        </p:nvSpPr>
        <p:spPr>
          <a:xfrm>
            <a:off x="2201018" y="4304338"/>
            <a:ext cx="332509" cy="323273"/>
          </a:xfrm>
          <a:prstGeom prst="roundRect">
            <a:avLst/>
          </a:prstGeom>
          <a:noFill/>
          <a:ln w="381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 name="Rectangle: Rounded Corners 13">
            <a:extLst>
              <a:ext uri="{FF2B5EF4-FFF2-40B4-BE49-F238E27FC236}">
                <a16:creationId xmlns:a16="http://schemas.microsoft.com/office/drawing/2014/main" id="{075C400C-34D3-4B86-BC36-70C0DE316916}"/>
              </a:ext>
            </a:extLst>
          </p:cNvPr>
          <p:cNvSpPr/>
          <p:nvPr/>
        </p:nvSpPr>
        <p:spPr>
          <a:xfrm>
            <a:off x="2201018" y="5390587"/>
            <a:ext cx="332509" cy="323273"/>
          </a:xfrm>
          <a:prstGeom prst="roundRect">
            <a:avLst/>
          </a:prstGeom>
          <a:noFill/>
          <a:ln w="3810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080324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50"/>
                                        <p:tgtEl>
                                          <p:spTgt spid="3"/>
                                        </p:tgtEl>
                                      </p:cBhvr>
                                    </p:animEffect>
                                  </p:childTnLst>
                                </p:cTn>
                              </p:par>
                            </p:childTnLst>
                          </p:cTn>
                        </p:par>
                        <p:par>
                          <p:cTn id="8" fill="hold">
                            <p:stCondLst>
                              <p:cond delay="250"/>
                            </p:stCondLst>
                            <p:childTnLst>
                              <p:par>
                                <p:cTn id="9" presetID="21"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250"/>
                                        <p:tgtEl>
                                          <p:spTgt spid="4"/>
                                        </p:tgtEl>
                                      </p:cBhvr>
                                    </p:animEffect>
                                  </p:childTnLst>
                                </p:cTn>
                              </p:par>
                            </p:childTnLst>
                          </p:cTn>
                        </p:par>
                        <p:par>
                          <p:cTn id="12" fill="hold">
                            <p:stCondLst>
                              <p:cond delay="500"/>
                            </p:stCondLst>
                            <p:childTnLst>
                              <p:par>
                                <p:cTn id="13" presetID="21"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heel(1)">
                                      <p:cBhvr>
                                        <p:cTn id="15" dur="250"/>
                                        <p:tgtEl>
                                          <p:spTgt spid="5"/>
                                        </p:tgtEl>
                                      </p:cBhvr>
                                    </p:animEffect>
                                  </p:childTnLst>
                                </p:cTn>
                              </p:par>
                            </p:childTnLst>
                          </p:cTn>
                        </p:par>
                        <p:par>
                          <p:cTn id="16" fill="hold">
                            <p:stCondLst>
                              <p:cond delay="750"/>
                            </p:stCondLst>
                            <p:childTnLst>
                              <p:par>
                                <p:cTn id="17" presetID="21" presetClass="entr" presetSubtype="1"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heel(1)">
                                      <p:cBhvr>
                                        <p:cTn id="19" dur="25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heel(1)">
                                      <p:cBhvr>
                                        <p:cTn id="24" dur="250"/>
                                        <p:tgtEl>
                                          <p:spTgt spid="7"/>
                                        </p:tgtEl>
                                      </p:cBhvr>
                                    </p:animEffect>
                                  </p:childTnLst>
                                </p:cTn>
                              </p:par>
                            </p:childTnLst>
                          </p:cTn>
                        </p:par>
                        <p:par>
                          <p:cTn id="25" fill="hold">
                            <p:stCondLst>
                              <p:cond delay="250"/>
                            </p:stCondLst>
                            <p:childTnLst>
                              <p:par>
                                <p:cTn id="26" presetID="21" presetClass="entr" presetSubtype="1"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heel(1)">
                                      <p:cBhvr>
                                        <p:cTn id="28" dur="250"/>
                                        <p:tgtEl>
                                          <p:spTgt spid="8"/>
                                        </p:tgtEl>
                                      </p:cBhvr>
                                    </p:animEffect>
                                  </p:childTnLst>
                                </p:cTn>
                              </p:par>
                            </p:childTnLst>
                          </p:cTn>
                        </p:par>
                        <p:par>
                          <p:cTn id="29" fill="hold">
                            <p:stCondLst>
                              <p:cond delay="500"/>
                            </p:stCondLst>
                            <p:childTnLst>
                              <p:par>
                                <p:cTn id="30" presetID="21" presetClass="entr" presetSubtype="1"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heel(1)">
                                      <p:cBhvr>
                                        <p:cTn id="32" dur="250"/>
                                        <p:tgtEl>
                                          <p:spTgt spid="9"/>
                                        </p:tgtEl>
                                      </p:cBhvr>
                                    </p:animEffect>
                                  </p:childTnLst>
                                </p:cTn>
                              </p:par>
                            </p:childTnLst>
                          </p:cTn>
                        </p:par>
                        <p:par>
                          <p:cTn id="33" fill="hold">
                            <p:stCondLst>
                              <p:cond delay="750"/>
                            </p:stCondLst>
                            <p:childTnLst>
                              <p:par>
                                <p:cTn id="34" presetID="21" presetClass="entr" presetSubtype="1"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heel(1)">
                                      <p:cBhvr>
                                        <p:cTn id="36" dur="250"/>
                                        <p:tgtEl>
                                          <p:spTgt spid="10"/>
                                        </p:tgtEl>
                                      </p:cBhvr>
                                    </p:animEffect>
                                  </p:childTnLst>
                                </p:cTn>
                              </p:par>
                            </p:childTnLst>
                          </p:cTn>
                        </p:par>
                        <p:par>
                          <p:cTn id="37" fill="hold">
                            <p:stCondLst>
                              <p:cond delay="1000"/>
                            </p:stCondLst>
                            <p:childTnLst>
                              <p:par>
                                <p:cTn id="38" presetID="21" presetClass="entr" presetSubtype="1"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heel(1)">
                                      <p:cBhvr>
                                        <p:cTn id="40" dur="250"/>
                                        <p:tgtEl>
                                          <p:spTgt spid="11"/>
                                        </p:tgtEl>
                                      </p:cBhvr>
                                    </p:animEffect>
                                  </p:childTnLst>
                                </p:cTn>
                              </p:par>
                            </p:childTnLst>
                          </p:cTn>
                        </p:par>
                        <p:par>
                          <p:cTn id="41" fill="hold">
                            <p:stCondLst>
                              <p:cond delay="1250"/>
                            </p:stCondLst>
                            <p:childTnLst>
                              <p:par>
                                <p:cTn id="42" presetID="21" presetClass="entr" presetSubtype="1"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heel(1)">
                                      <p:cBhvr>
                                        <p:cTn id="44"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3.bp.blogspot.com/-BMmLKWi0iok/VMeSRn9PX_I/AAAAAAAAGHM/-QIV6FCr3dQ/s1600/content%2Bdatabases%2Bcontain%2Borphaned%2Bitems.png">
            <a:extLst>
              <a:ext uri="{FF2B5EF4-FFF2-40B4-BE49-F238E27FC236}">
                <a16:creationId xmlns:a16="http://schemas.microsoft.com/office/drawing/2014/main" id="{F5A78043-5234-4D23-90DF-24B2993455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7483" y="125730"/>
            <a:ext cx="7305675" cy="60579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9940A25C-127C-4702-A1EE-41A16023C4E6}"/>
              </a:ext>
            </a:extLst>
          </p:cNvPr>
          <p:cNvSpPr/>
          <p:nvPr/>
        </p:nvSpPr>
        <p:spPr>
          <a:xfrm>
            <a:off x="4958080" y="701040"/>
            <a:ext cx="599440" cy="77216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Rectangle: Rounded Corners 4">
            <a:extLst>
              <a:ext uri="{FF2B5EF4-FFF2-40B4-BE49-F238E27FC236}">
                <a16:creationId xmlns:a16="http://schemas.microsoft.com/office/drawing/2014/main" id="{B50516EF-A13C-48C4-947D-B466E1155CEF}"/>
              </a:ext>
            </a:extLst>
          </p:cNvPr>
          <p:cNvSpPr/>
          <p:nvPr/>
        </p:nvSpPr>
        <p:spPr>
          <a:xfrm>
            <a:off x="5557520" y="711200"/>
            <a:ext cx="650240" cy="7620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TextBox 2">
            <a:extLst>
              <a:ext uri="{FF2B5EF4-FFF2-40B4-BE49-F238E27FC236}">
                <a16:creationId xmlns:a16="http://schemas.microsoft.com/office/drawing/2014/main" id="{2FB3F36E-5D6F-48AE-AB36-86CB985E7396}"/>
              </a:ext>
            </a:extLst>
          </p:cNvPr>
          <p:cNvSpPr txBox="1"/>
          <p:nvPr/>
        </p:nvSpPr>
        <p:spPr>
          <a:xfrm>
            <a:off x="8128000" y="125730"/>
            <a:ext cx="1270000" cy="369332"/>
          </a:xfrm>
          <a:prstGeom prst="rect">
            <a:avLst/>
          </a:prstGeom>
          <a:solidFill>
            <a:srgbClr val="F2F2F2"/>
          </a:solidFill>
        </p:spPr>
        <p:txBody>
          <a:bodyPr wrap="square" rtlCol="0">
            <a:spAutoFit/>
          </a:bodyPr>
          <a:lstStyle/>
          <a:p>
            <a:endParaRPr lang="en-ZA" dirty="0"/>
          </a:p>
        </p:txBody>
      </p:sp>
    </p:spTree>
    <p:extLst>
      <p:ext uri="{BB962C8B-B14F-4D97-AF65-F5344CB8AC3E}">
        <p14:creationId xmlns:p14="http://schemas.microsoft.com/office/powerpoint/2010/main" val="90222991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a:extLst>
              <a:ext uri="{FF2B5EF4-FFF2-40B4-BE49-F238E27FC236}">
                <a16:creationId xmlns:a16="http://schemas.microsoft.com/office/drawing/2014/main" id="{67CEDA0D-4F3F-447B-9ABA-D75D8F5663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0518" y="112842"/>
            <a:ext cx="7869162" cy="6159877"/>
          </a:xfrm>
          <a:prstGeom prst="rect">
            <a:avLst/>
          </a:prstGeom>
        </p:spPr>
      </p:pic>
    </p:spTree>
    <p:extLst>
      <p:ext uri="{BB962C8B-B14F-4D97-AF65-F5344CB8AC3E}">
        <p14:creationId xmlns:p14="http://schemas.microsoft.com/office/powerpoint/2010/main" val="2842174794"/>
      </p:ext>
    </p:extLst>
  </p:cSld>
  <p:clrMapOvr>
    <a:masterClrMapping/>
  </p:clrMapOvr>
  <p:transition spd="slow">
    <p:push/>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grupposcai.it/sitogruppo/wp-content/uploads/2015/06/news-AIDC-RFID-NFC-e-Internet-of-Things_GruppoSCAI_900x600.jpg">
            <a:extLst>
              <a:ext uri="{FF2B5EF4-FFF2-40B4-BE49-F238E27FC236}">
                <a16:creationId xmlns:a16="http://schemas.microsoft.com/office/drawing/2014/main" id="{057EA107-B2D5-47C2-8C0B-764819D956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667"/>
          <a:stretch/>
        </p:blipFill>
        <p:spPr bwMode="auto">
          <a:xfrm>
            <a:off x="0" y="0"/>
            <a:ext cx="12192000" cy="631698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D3A0EAC-FEED-43A4-88A5-3F65F1335869}"/>
              </a:ext>
            </a:extLst>
          </p:cNvPr>
          <p:cNvSpPr txBox="1"/>
          <p:nvPr/>
        </p:nvSpPr>
        <p:spPr>
          <a:xfrm>
            <a:off x="497840" y="2844353"/>
            <a:ext cx="11196320" cy="892552"/>
          </a:xfrm>
          <a:prstGeom prst="rect">
            <a:avLst/>
          </a:prstGeom>
          <a:solidFill>
            <a:srgbClr val="F2F2F2">
              <a:alpha val="69020"/>
            </a:srgbClr>
          </a:solidFill>
        </p:spPr>
        <p:txBody>
          <a:bodyPr wrap="square" rtlCol="0">
            <a:spAutoFit/>
          </a:bodyPr>
          <a:lstStyle/>
          <a:p>
            <a:pPr marL="457200" indent="-457200">
              <a:buFont typeface="Arial" panose="020B0604020202020204" pitchFamily="34" charset="0"/>
              <a:buChar char="•"/>
            </a:pPr>
            <a:r>
              <a:rPr lang="en-ZA" sz="2800" dirty="0"/>
              <a:t>SharePoint Health Analyzer rules reference for SharePoint Server 2016</a:t>
            </a:r>
            <a:endParaRPr lang="en-ZA" sz="2800" dirty="0">
              <a:hlinkClick r:id="rId4"/>
            </a:endParaRPr>
          </a:p>
          <a:p>
            <a:pPr marL="914400" lvl="1" indent="-457200">
              <a:buFont typeface="Arial" panose="020B0604020202020204" pitchFamily="34" charset="0"/>
              <a:buChar char="•"/>
            </a:pPr>
            <a:r>
              <a:rPr lang="en-ZA" sz="2400" dirty="0">
                <a:hlinkClick r:id="rId4"/>
              </a:rPr>
              <a:t>https://technet.microsoft.com/en-us/library/ff686816(v=office.16).aspx</a:t>
            </a:r>
            <a:r>
              <a:rPr lang="en-ZA" sz="2400" dirty="0"/>
              <a:t> </a:t>
            </a:r>
            <a:endParaRPr lang="en-ZA" sz="2000" b="1" dirty="0">
              <a:solidFill>
                <a:schemeClr val="tx1">
                  <a:lumMod val="85000"/>
                  <a:lumOff val="15000"/>
                </a:schemeClr>
              </a:solidFill>
            </a:endParaRPr>
          </a:p>
        </p:txBody>
      </p:sp>
    </p:spTree>
    <p:extLst>
      <p:ext uri="{BB962C8B-B14F-4D97-AF65-F5344CB8AC3E}">
        <p14:creationId xmlns:p14="http://schemas.microsoft.com/office/powerpoint/2010/main" val="2360314100"/>
      </p:ext>
    </p:extLst>
  </p:cSld>
  <p:clrMapOvr>
    <a:masterClrMapping/>
  </p:clrMapOvr>
  <p:transition spd="slow">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Clipping">
            <a:extLst>
              <a:ext uri="{FF2B5EF4-FFF2-40B4-BE49-F238E27FC236}">
                <a16:creationId xmlns:a16="http://schemas.microsoft.com/office/drawing/2014/main" id="{2F76E514-37F3-4F19-AB8C-68F9ADF3FEA8}"/>
              </a:ext>
            </a:extLst>
          </p:cNvPr>
          <p:cNvPicPr>
            <a:picLocks noChangeAspect="1"/>
          </p:cNvPicPr>
          <p:nvPr/>
        </p:nvPicPr>
        <p:blipFill rotWithShape="1">
          <a:blip r:embed="rId2">
            <a:extLst>
              <a:ext uri="{28A0092B-C50C-407E-A947-70E740481C1C}">
                <a14:useLocalDpi xmlns:a14="http://schemas.microsoft.com/office/drawing/2010/main" val="0"/>
              </a:ext>
            </a:extLst>
          </a:blip>
          <a:srcRect b="9635"/>
          <a:stretch/>
        </p:blipFill>
        <p:spPr>
          <a:xfrm>
            <a:off x="0" y="512098"/>
            <a:ext cx="12192000" cy="5583902"/>
          </a:xfrm>
          <a:prstGeom prst="rect">
            <a:avLst/>
          </a:prstGeom>
        </p:spPr>
      </p:pic>
      <p:sp>
        <p:nvSpPr>
          <p:cNvPr id="3" name="TextBox 2">
            <a:extLst>
              <a:ext uri="{FF2B5EF4-FFF2-40B4-BE49-F238E27FC236}">
                <a16:creationId xmlns:a16="http://schemas.microsoft.com/office/drawing/2014/main" id="{CBEFACF0-BCC6-4BCB-84D8-27415B2E2962}"/>
              </a:ext>
            </a:extLst>
          </p:cNvPr>
          <p:cNvSpPr txBox="1"/>
          <p:nvPr/>
        </p:nvSpPr>
        <p:spPr>
          <a:xfrm>
            <a:off x="3108960" y="182880"/>
            <a:ext cx="9083040" cy="923330"/>
          </a:xfrm>
          <a:prstGeom prst="rect">
            <a:avLst/>
          </a:prstGeom>
          <a:solidFill>
            <a:srgbClr val="2E75B6">
              <a:alpha val="76078"/>
            </a:srgbClr>
          </a:solidFill>
          <a:ln>
            <a:solidFill>
              <a:schemeClr val="accent1"/>
            </a:solidFill>
          </a:ln>
        </p:spPr>
        <p:txBody>
          <a:bodyPr wrap="square" rtlCol="0">
            <a:spAutoFit/>
          </a:bodyPr>
          <a:lstStyle/>
          <a:p>
            <a:r>
              <a:rPr lang="en-US" sz="5400" b="1" dirty="0">
                <a:solidFill>
                  <a:schemeClr val="bg1"/>
                </a:solidFill>
              </a:rPr>
              <a:t>Checklist: (Failed) Timer Jobs</a:t>
            </a:r>
            <a:endParaRPr lang="en-ZA" sz="5400" b="1" dirty="0">
              <a:solidFill>
                <a:schemeClr val="bg1"/>
              </a:solidFill>
            </a:endParaRPr>
          </a:p>
        </p:txBody>
      </p:sp>
      <p:sp>
        <p:nvSpPr>
          <p:cNvPr id="6" name="Rectangle: Rounded Corners 5">
            <a:extLst>
              <a:ext uri="{FF2B5EF4-FFF2-40B4-BE49-F238E27FC236}">
                <a16:creationId xmlns:a16="http://schemas.microsoft.com/office/drawing/2014/main" id="{797999B2-FFAD-4BE2-BF31-27BB229C6B6A}"/>
              </a:ext>
            </a:extLst>
          </p:cNvPr>
          <p:cNvSpPr/>
          <p:nvPr/>
        </p:nvSpPr>
        <p:spPr>
          <a:xfrm>
            <a:off x="172720" y="3845560"/>
            <a:ext cx="1076960" cy="279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Rounded Corners 6">
            <a:extLst>
              <a:ext uri="{FF2B5EF4-FFF2-40B4-BE49-F238E27FC236}">
                <a16:creationId xmlns:a16="http://schemas.microsoft.com/office/drawing/2014/main" id="{71248D5E-7A0E-4BA0-B5CE-03D5A213DC10}"/>
              </a:ext>
            </a:extLst>
          </p:cNvPr>
          <p:cNvSpPr/>
          <p:nvPr/>
        </p:nvSpPr>
        <p:spPr>
          <a:xfrm>
            <a:off x="4777032" y="1265248"/>
            <a:ext cx="809136" cy="279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7527917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Clipping">
            <a:extLst>
              <a:ext uri="{FF2B5EF4-FFF2-40B4-BE49-F238E27FC236}">
                <a16:creationId xmlns:a16="http://schemas.microsoft.com/office/drawing/2014/main" id="{C99F1C50-19DA-4466-8D61-91AF6334E4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419" y="116518"/>
            <a:ext cx="10978381" cy="6090249"/>
          </a:xfrm>
          <a:prstGeom prst="rect">
            <a:avLst/>
          </a:prstGeom>
        </p:spPr>
      </p:pic>
      <p:sp>
        <p:nvSpPr>
          <p:cNvPr id="3" name="TextBox 2">
            <a:extLst>
              <a:ext uri="{FF2B5EF4-FFF2-40B4-BE49-F238E27FC236}">
                <a16:creationId xmlns:a16="http://schemas.microsoft.com/office/drawing/2014/main" id="{F351A1C6-4C4D-4031-A4AB-3B8DE7A85414}"/>
              </a:ext>
            </a:extLst>
          </p:cNvPr>
          <p:cNvSpPr txBox="1"/>
          <p:nvPr/>
        </p:nvSpPr>
        <p:spPr>
          <a:xfrm>
            <a:off x="91440" y="228278"/>
            <a:ext cx="84734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Checklist: ULS Logs</a:t>
            </a:r>
            <a:endParaRPr lang="en-ZA" sz="5400" b="1" dirty="0">
              <a:solidFill>
                <a:schemeClr val="bg1"/>
              </a:solidFill>
            </a:endParaRPr>
          </a:p>
        </p:txBody>
      </p:sp>
    </p:spTree>
    <p:extLst>
      <p:ext uri="{BB962C8B-B14F-4D97-AF65-F5344CB8AC3E}">
        <p14:creationId xmlns:p14="http://schemas.microsoft.com/office/powerpoint/2010/main" val="5027101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fromhisheart.com/wp-content/uploads/2014/08/notebook.jpg">
            <a:extLst>
              <a:ext uri="{FF2B5EF4-FFF2-40B4-BE49-F238E27FC236}">
                <a16:creationId xmlns:a16="http://schemas.microsoft.com/office/drawing/2014/main" id="{E0972F79-B511-4F8B-BB0B-9FE6ACA6759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7660" b="4512"/>
          <a:stretch/>
        </p:blipFill>
        <p:spPr bwMode="auto">
          <a:xfrm>
            <a:off x="0" y="0"/>
            <a:ext cx="12192000" cy="630936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401DFD8-ABB5-4E74-AD12-A17BFC13DE5E}"/>
              </a:ext>
            </a:extLst>
          </p:cNvPr>
          <p:cNvSpPr txBox="1"/>
          <p:nvPr/>
        </p:nvSpPr>
        <p:spPr>
          <a:xfrm>
            <a:off x="614680" y="2092851"/>
            <a:ext cx="10962640" cy="2123658"/>
          </a:xfrm>
          <a:prstGeom prst="rect">
            <a:avLst/>
          </a:prstGeom>
          <a:solidFill>
            <a:srgbClr val="2E75B6">
              <a:alpha val="76078"/>
            </a:srgb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4400" dirty="0">
                <a:solidFill>
                  <a:schemeClr val="bg1"/>
                </a:solidFill>
              </a:rPr>
              <a:t>ULS Viewer </a:t>
            </a:r>
          </a:p>
          <a:p>
            <a:pPr marL="685800" indent="-685800">
              <a:buFont typeface="Calibri" panose="020F0502020204030204" pitchFamily="34" charset="0"/>
              <a:buChar char="›"/>
            </a:pPr>
            <a:r>
              <a:rPr lang="en-US" sz="4400" dirty="0">
                <a:solidFill>
                  <a:schemeClr val="bg1"/>
                </a:solidFill>
              </a:rPr>
              <a:t>Merge-</a:t>
            </a:r>
            <a:r>
              <a:rPr lang="en-US" sz="4400" dirty="0" err="1">
                <a:solidFill>
                  <a:schemeClr val="bg1"/>
                </a:solidFill>
              </a:rPr>
              <a:t>SPLogFile</a:t>
            </a:r>
            <a:endParaRPr lang="en-US" sz="4400" dirty="0">
              <a:solidFill>
                <a:schemeClr val="bg1"/>
              </a:solidFill>
            </a:endParaRPr>
          </a:p>
          <a:p>
            <a:pPr marL="685800" indent="-685800">
              <a:buFont typeface="Calibri" panose="020F0502020204030204" pitchFamily="34" charset="0"/>
              <a:buChar char="›"/>
            </a:pPr>
            <a:r>
              <a:rPr lang="en-ZA" sz="4400" dirty="0">
                <a:solidFill>
                  <a:schemeClr val="bg1"/>
                </a:solidFill>
              </a:rPr>
              <a:t>Set-</a:t>
            </a:r>
            <a:r>
              <a:rPr lang="en-ZA" sz="4400" dirty="0" err="1">
                <a:solidFill>
                  <a:schemeClr val="bg1"/>
                </a:solidFill>
              </a:rPr>
              <a:t>SPDiagnosticConfig</a:t>
            </a:r>
            <a:r>
              <a:rPr lang="en-ZA" sz="4400" dirty="0">
                <a:solidFill>
                  <a:schemeClr val="bg1"/>
                </a:solidFill>
              </a:rPr>
              <a:t> -</a:t>
            </a:r>
            <a:r>
              <a:rPr lang="en-ZA" sz="4400" dirty="0" err="1">
                <a:solidFill>
                  <a:schemeClr val="bg1"/>
                </a:solidFill>
              </a:rPr>
              <a:t>LogCutInterval</a:t>
            </a:r>
            <a:r>
              <a:rPr lang="en-ZA" sz="4400" dirty="0">
                <a:solidFill>
                  <a:schemeClr val="bg1"/>
                </a:solidFill>
              </a:rPr>
              <a:t> 10</a:t>
            </a:r>
          </a:p>
        </p:txBody>
      </p:sp>
    </p:spTree>
    <p:extLst>
      <p:ext uri="{BB962C8B-B14F-4D97-AF65-F5344CB8AC3E}">
        <p14:creationId xmlns:p14="http://schemas.microsoft.com/office/powerpoint/2010/main" val="50797200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Clipping">
            <a:extLst>
              <a:ext uri="{FF2B5EF4-FFF2-40B4-BE49-F238E27FC236}">
                <a16:creationId xmlns:a16="http://schemas.microsoft.com/office/drawing/2014/main" id="{20CD99DD-0EFB-4828-981C-50E28847C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 y="335280"/>
            <a:ext cx="11473928" cy="5863515"/>
          </a:xfrm>
          <a:prstGeom prst="rect">
            <a:avLst/>
          </a:prstGeom>
        </p:spPr>
      </p:pic>
      <p:sp>
        <p:nvSpPr>
          <p:cNvPr id="3" name="TextBox 2">
            <a:extLst>
              <a:ext uri="{FF2B5EF4-FFF2-40B4-BE49-F238E27FC236}">
                <a16:creationId xmlns:a16="http://schemas.microsoft.com/office/drawing/2014/main" id="{F351A1C6-4C4D-4031-A4AB-3B8DE7A85414}"/>
              </a:ext>
            </a:extLst>
          </p:cNvPr>
          <p:cNvSpPr txBox="1"/>
          <p:nvPr/>
        </p:nvSpPr>
        <p:spPr>
          <a:xfrm>
            <a:off x="0" y="5140960"/>
            <a:ext cx="11064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Checklist: Server Upgrade Status</a:t>
            </a:r>
            <a:endParaRPr lang="en-ZA" sz="5400" b="1" dirty="0">
              <a:solidFill>
                <a:schemeClr val="bg1"/>
              </a:solidFill>
            </a:endParaRPr>
          </a:p>
        </p:txBody>
      </p:sp>
      <p:sp>
        <p:nvSpPr>
          <p:cNvPr id="6" name="Rectangle: Rounded Corners 5">
            <a:extLst>
              <a:ext uri="{FF2B5EF4-FFF2-40B4-BE49-F238E27FC236}">
                <a16:creationId xmlns:a16="http://schemas.microsoft.com/office/drawing/2014/main" id="{9D9F91EB-23EA-4867-9669-845ACA3253E2}"/>
              </a:ext>
            </a:extLst>
          </p:cNvPr>
          <p:cNvSpPr/>
          <p:nvPr/>
        </p:nvSpPr>
        <p:spPr>
          <a:xfrm>
            <a:off x="9491272" y="2728288"/>
            <a:ext cx="1125928" cy="227816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3235094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Clipping">
            <a:extLst>
              <a:ext uri="{FF2B5EF4-FFF2-40B4-BE49-F238E27FC236}">
                <a16:creationId xmlns:a16="http://schemas.microsoft.com/office/drawing/2014/main" id="{81587DF6-3852-438B-981D-54E82A4119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560" y="223520"/>
            <a:ext cx="11823388" cy="5652464"/>
          </a:xfrm>
          <a:prstGeom prst="rect">
            <a:avLst/>
          </a:prstGeom>
        </p:spPr>
      </p:pic>
      <p:sp>
        <p:nvSpPr>
          <p:cNvPr id="3" name="TextBox 2">
            <a:extLst>
              <a:ext uri="{FF2B5EF4-FFF2-40B4-BE49-F238E27FC236}">
                <a16:creationId xmlns:a16="http://schemas.microsoft.com/office/drawing/2014/main" id="{F351A1C6-4C4D-4031-A4AB-3B8DE7A85414}"/>
              </a:ext>
            </a:extLst>
          </p:cNvPr>
          <p:cNvSpPr txBox="1"/>
          <p:nvPr/>
        </p:nvSpPr>
        <p:spPr>
          <a:xfrm>
            <a:off x="0" y="5140960"/>
            <a:ext cx="11064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Checklist: Database Upgrade Status</a:t>
            </a:r>
            <a:endParaRPr lang="en-ZA" sz="5400" b="1" dirty="0">
              <a:solidFill>
                <a:schemeClr val="bg1"/>
              </a:solidFill>
            </a:endParaRPr>
          </a:p>
        </p:txBody>
      </p:sp>
      <p:sp>
        <p:nvSpPr>
          <p:cNvPr id="6" name="Rectangle: Rounded Corners 5">
            <a:extLst>
              <a:ext uri="{FF2B5EF4-FFF2-40B4-BE49-F238E27FC236}">
                <a16:creationId xmlns:a16="http://schemas.microsoft.com/office/drawing/2014/main" id="{532AEFF5-84DC-4D1C-9F0F-9D9D6E204EE1}"/>
              </a:ext>
            </a:extLst>
          </p:cNvPr>
          <p:cNvSpPr/>
          <p:nvPr/>
        </p:nvSpPr>
        <p:spPr>
          <a:xfrm>
            <a:off x="10450476" y="1900508"/>
            <a:ext cx="1125928" cy="31693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5473427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D3BE65-A820-41AF-9DAB-014B73049D74}"/>
              </a:ext>
            </a:extLst>
          </p:cNvPr>
          <p:cNvPicPr>
            <a:picLocks noChangeAspect="1"/>
          </p:cNvPicPr>
          <p:nvPr/>
        </p:nvPicPr>
        <p:blipFill>
          <a:blip r:embed="rId2"/>
          <a:stretch>
            <a:fillRect/>
          </a:stretch>
        </p:blipFill>
        <p:spPr>
          <a:xfrm>
            <a:off x="213359" y="262766"/>
            <a:ext cx="12046129" cy="6026274"/>
          </a:xfrm>
          <a:prstGeom prst="rect">
            <a:avLst/>
          </a:prstGeom>
        </p:spPr>
      </p:pic>
      <p:sp>
        <p:nvSpPr>
          <p:cNvPr id="5" name="TextBox 4">
            <a:extLst>
              <a:ext uri="{FF2B5EF4-FFF2-40B4-BE49-F238E27FC236}">
                <a16:creationId xmlns:a16="http://schemas.microsoft.com/office/drawing/2014/main" id="{C6A6A353-5D43-495E-A40A-F5F413B1A767}"/>
              </a:ext>
            </a:extLst>
          </p:cNvPr>
          <p:cNvSpPr txBox="1"/>
          <p:nvPr/>
        </p:nvSpPr>
        <p:spPr>
          <a:xfrm>
            <a:off x="0" y="446051"/>
            <a:ext cx="11064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Checklist: Search Status</a:t>
            </a:r>
            <a:endParaRPr lang="en-ZA" sz="5400" b="1" dirty="0">
              <a:solidFill>
                <a:schemeClr val="bg1"/>
              </a:solidFill>
            </a:endParaRPr>
          </a:p>
        </p:txBody>
      </p:sp>
      <p:sp>
        <p:nvSpPr>
          <p:cNvPr id="6" name="Rectangle: Rounded Corners 5">
            <a:extLst>
              <a:ext uri="{FF2B5EF4-FFF2-40B4-BE49-F238E27FC236}">
                <a16:creationId xmlns:a16="http://schemas.microsoft.com/office/drawing/2014/main" id="{FC1165C5-4540-4A95-AC06-4DFA46D1B29F}"/>
              </a:ext>
            </a:extLst>
          </p:cNvPr>
          <p:cNvSpPr/>
          <p:nvPr/>
        </p:nvSpPr>
        <p:spPr>
          <a:xfrm>
            <a:off x="6044034" y="2096422"/>
            <a:ext cx="1020164" cy="21277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Rounded Corners 6">
            <a:extLst>
              <a:ext uri="{FF2B5EF4-FFF2-40B4-BE49-F238E27FC236}">
                <a16:creationId xmlns:a16="http://schemas.microsoft.com/office/drawing/2014/main" id="{D6282063-8B73-4B16-B843-B3042DDA44C7}"/>
              </a:ext>
            </a:extLst>
          </p:cNvPr>
          <p:cNvSpPr/>
          <p:nvPr/>
        </p:nvSpPr>
        <p:spPr>
          <a:xfrm>
            <a:off x="6044034" y="2476136"/>
            <a:ext cx="1172564" cy="21913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Rounded Corners 7">
            <a:extLst>
              <a:ext uri="{FF2B5EF4-FFF2-40B4-BE49-F238E27FC236}">
                <a16:creationId xmlns:a16="http://schemas.microsoft.com/office/drawing/2014/main" id="{8B8C2374-717B-48B4-91F2-8B2D67FA0E0C}"/>
              </a:ext>
            </a:extLst>
          </p:cNvPr>
          <p:cNvSpPr/>
          <p:nvPr/>
        </p:nvSpPr>
        <p:spPr>
          <a:xfrm>
            <a:off x="6044034" y="2877456"/>
            <a:ext cx="1304644" cy="23945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Rounded Corners 8">
            <a:extLst>
              <a:ext uri="{FF2B5EF4-FFF2-40B4-BE49-F238E27FC236}">
                <a16:creationId xmlns:a16="http://schemas.microsoft.com/office/drawing/2014/main" id="{7E3D535A-8581-4ACE-8796-6A9051AE5622}"/>
              </a:ext>
            </a:extLst>
          </p:cNvPr>
          <p:cNvSpPr/>
          <p:nvPr/>
        </p:nvSpPr>
        <p:spPr>
          <a:xfrm>
            <a:off x="4781196" y="5696979"/>
            <a:ext cx="5074004" cy="59206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6974729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heel(1)">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heel(1)">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90BAB0-440C-4E3C-A8EB-3DAC531550AC}"/>
              </a:ext>
            </a:extLst>
          </p:cNvPr>
          <p:cNvPicPr>
            <a:picLocks noChangeAspect="1"/>
          </p:cNvPicPr>
          <p:nvPr/>
        </p:nvPicPr>
        <p:blipFill rotWithShape="1">
          <a:blip r:embed="rId3">
            <a:extLst>
              <a:ext uri="{28A0092B-C50C-407E-A947-70E740481C1C}">
                <a14:useLocalDpi xmlns:a14="http://schemas.microsoft.com/office/drawing/2010/main" val="0"/>
              </a:ext>
            </a:extLst>
          </a:blip>
          <a:srcRect t="7802" b="7802"/>
          <a:stretch/>
        </p:blipFill>
        <p:spPr>
          <a:xfrm>
            <a:off x="0" y="-534924"/>
            <a:ext cx="12192000" cy="6858000"/>
          </a:xfrm>
          <a:prstGeom prst="rect">
            <a:avLst/>
          </a:prstGeom>
        </p:spPr>
      </p:pic>
    </p:spTree>
    <p:extLst>
      <p:ext uri="{BB962C8B-B14F-4D97-AF65-F5344CB8AC3E}">
        <p14:creationId xmlns:p14="http://schemas.microsoft.com/office/powerpoint/2010/main" val="3875293618"/>
      </p:ext>
    </p:extLst>
  </p:cSld>
  <p:clrMapOvr>
    <a:masterClrMapping/>
  </p:clrMapOvr>
  <p:transition spd="slow">
    <p:pu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B2D64E-44B0-4C84-A5E8-AE6CCD2CEAFF}"/>
              </a:ext>
            </a:extLst>
          </p:cNvPr>
          <p:cNvPicPr>
            <a:picLocks noChangeAspect="1"/>
          </p:cNvPicPr>
          <p:nvPr/>
        </p:nvPicPr>
        <p:blipFill>
          <a:blip r:embed="rId2"/>
          <a:stretch>
            <a:fillRect/>
          </a:stretch>
        </p:blipFill>
        <p:spPr>
          <a:xfrm>
            <a:off x="507999" y="794108"/>
            <a:ext cx="10846171" cy="2335172"/>
          </a:xfrm>
          <a:prstGeom prst="rect">
            <a:avLst/>
          </a:prstGeom>
          <a:effectLst>
            <a:outerShdw blurRad="50800" dist="38100" dir="5400000" algn="t" rotWithShape="0">
              <a:prstClr val="black">
                <a:alpha val="40000"/>
              </a:prstClr>
            </a:outerShdw>
          </a:effectLst>
        </p:spPr>
      </p:pic>
      <p:sp>
        <p:nvSpPr>
          <p:cNvPr id="9" name="Rectangle: Rounded Corners 8">
            <a:extLst>
              <a:ext uri="{FF2B5EF4-FFF2-40B4-BE49-F238E27FC236}">
                <a16:creationId xmlns:a16="http://schemas.microsoft.com/office/drawing/2014/main" id="{5BDDD8CA-38BE-4C3C-A1EC-D8F8E7158B42}"/>
              </a:ext>
            </a:extLst>
          </p:cNvPr>
          <p:cNvSpPr/>
          <p:nvPr/>
        </p:nvSpPr>
        <p:spPr>
          <a:xfrm>
            <a:off x="6745074" y="2164080"/>
            <a:ext cx="3628286" cy="88392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8" name="Picture 7">
            <a:extLst>
              <a:ext uri="{FF2B5EF4-FFF2-40B4-BE49-F238E27FC236}">
                <a16:creationId xmlns:a16="http://schemas.microsoft.com/office/drawing/2014/main" id="{80322DF1-DD88-48FA-A470-7BD177958B72}"/>
              </a:ext>
            </a:extLst>
          </p:cNvPr>
          <p:cNvPicPr>
            <a:picLocks noChangeAspect="1"/>
          </p:cNvPicPr>
          <p:nvPr/>
        </p:nvPicPr>
        <p:blipFill>
          <a:blip r:embed="rId3"/>
          <a:stretch>
            <a:fillRect/>
          </a:stretch>
        </p:blipFill>
        <p:spPr>
          <a:xfrm>
            <a:off x="3344622" y="1849120"/>
            <a:ext cx="8631435" cy="4202430"/>
          </a:xfrm>
          <a:prstGeom prst="rect">
            <a:avLst/>
          </a:prstGeom>
          <a:effectLst>
            <a:outerShdw blurRad="50800" dist="38100" dir="5400000" algn="t" rotWithShape="0">
              <a:prstClr val="black">
                <a:alpha val="40000"/>
              </a:prstClr>
            </a:outerShdw>
          </a:effectLst>
        </p:spPr>
      </p:pic>
      <p:sp>
        <p:nvSpPr>
          <p:cNvPr id="11" name="Rectangle: Rounded Corners 10">
            <a:extLst>
              <a:ext uri="{FF2B5EF4-FFF2-40B4-BE49-F238E27FC236}">
                <a16:creationId xmlns:a16="http://schemas.microsoft.com/office/drawing/2014/main" id="{2ECF25CD-363A-4DA5-B694-1249E9AFCFBA}"/>
              </a:ext>
            </a:extLst>
          </p:cNvPr>
          <p:cNvSpPr/>
          <p:nvPr/>
        </p:nvSpPr>
        <p:spPr>
          <a:xfrm>
            <a:off x="6145634" y="3606800"/>
            <a:ext cx="1393086" cy="259715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9407563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heel(1)">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E204707-0B29-44C7-8B20-91CE4D6AC9FF}"/>
              </a:ext>
            </a:extLst>
          </p:cNvPr>
          <p:cNvPicPr/>
          <p:nvPr/>
        </p:nvPicPr>
        <p:blipFill>
          <a:blip r:embed="rId3"/>
          <a:stretch>
            <a:fillRect/>
          </a:stretch>
        </p:blipFill>
        <p:spPr>
          <a:xfrm>
            <a:off x="107950" y="883920"/>
            <a:ext cx="11995770" cy="3980815"/>
          </a:xfrm>
          <a:prstGeom prst="rect">
            <a:avLst/>
          </a:prstGeom>
        </p:spPr>
      </p:pic>
      <p:graphicFrame>
        <p:nvGraphicFramePr>
          <p:cNvPr id="4" name="Object 3">
            <a:extLst>
              <a:ext uri="{FF2B5EF4-FFF2-40B4-BE49-F238E27FC236}">
                <a16:creationId xmlns:a16="http://schemas.microsoft.com/office/drawing/2014/main" id="{6CFCEC66-F5D7-41BC-A7DB-D084E5C2F578}"/>
              </a:ext>
            </a:extLst>
          </p:cNvPr>
          <p:cNvGraphicFramePr>
            <a:graphicFrameLocks noChangeAspect="1"/>
          </p:cNvGraphicFramePr>
          <p:nvPr>
            <p:extLst>
              <p:ext uri="{D42A27DB-BD31-4B8C-83A1-F6EECF244321}">
                <p14:modId xmlns:p14="http://schemas.microsoft.com/office/powerpoint/2010/main" val="2288108114"/>
              </p:ext>
            </p:extLst>
          </p:nvPr>
        </p:nvGraphicFramePr>
        <p:xfrm>
          <a:off x="1958023" y="204966"/>
          <a:ext cx="7815897" cy="6020376"/>
        </p:xfrm>
        <a:graphic>
          <a:graphicData uri="http://schemas.openxmlformats.org/presentationml/2006/ole">
            <mc:AlternateContent xmlns:mc="http://schemas.openxmlformats.org/markup-compatibility/2006">
              <mc:Choice xmlns:v="urn:schemas-microsoft-com:vml" Requires="v">
                <p:oleObj spid="_x0000_s4147" name="Image" r:id="rId4" imgW="7380720" imgH="5685480" progId="Photoshop.Image.16">
                  <p:embed/>
                </p:oleObj>
              </mc:Choice>
              <mc:Fallback>
                <p:oleObj name="Image" r:id="rId4" imgW="7380720" imgH="5685480" progId="Photoshop.Image.16">
                  <p:embed/>
                  <p:pic>
                    <p:nvPicPr>
                      <p:cNvPr id="0" name=""/>
                      <p:cNvPicPr/>
                      <p:nvPr/>
                    </p:nvPicPr>
                    <p:blipFill>
                      <a:blip r:embed="rId5"/>
                      <a:stretch>
                        <a:fillRect/>
                      </a:stretch>
                    </p:blipFill>
                    <p:spPr>
                      <a:xfrm>
                        <a:off x="1958023" y="204966"/>
                        <a:ext cx="7815897" cy="6020376"/>
                      </a:xfrm>
                      <a:prstGeom prst="rect">
                        <a:avLst/>
                      </a:prstGeom>
                      <a:ln>
                        <a:solidFill>
                          <a:schemeClr val="tx1">
                            <a:lumMod val="75000"/>
                            <a:lumOff val="25000"/>
                          </a:schemeClr>
                        </a:solidFill>
                      </a:ln>
                    </p:spPr>
                  </p:pic>
                </p:oleObj>
              </mc:Fallback>
            </mc:AlternateContent>
          </a:graphicData>
        </a:graphic>
      </p:graphicFrame>
      <p:sp>
        <p:nvSpPr>
          <p:cNvPr id="5" name="TextBox 4">
            <a:extLst>
              <a:ext uri="{FF2B5EF4-FFF2-40B4-BE49-F238E27FC236}">
                <a16:creationId xmlns:a16="http://schemas.microsoft.com/office/drawing/2014/main" id="{C6A6A353-5D43-495E-A40A-F5F413B1A767}"/>
              </a:ext>
            </a:extLst>
          </p:cNvPr>
          <p:cNvSpPr txBox="1"/>
          <p:nvPr/>
        </p:nvSpPr>
        <p:spPr>
          <a:xfrm>
            <a:off x="0" y="5220473"/>
            <a:ext cx="11064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Checklist: User Profile Service (Sync)</a:t>
            </a:r>
            <a:endParaRPr lang="en-ZA" sz="5400" b="1" dirty="0">
              <a:solidFill>
                <a:schemeClr val="bg1"/>
              </a:solidFill>
            </a:endParaRPr>
          </a:p>
        </p:txBody>
      </p:sp>
    </p:spTree>
    <p:extLst>
      <p:ext uri="{BB962C8B-B14F-4D97-AF65-F5344CB8AC3E}">
        <p14:creationId xmlns:p14="http://schemas.microsoft.com/office/powerpoint/2010/main" val="2194022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https://www.starwindsoftware.com/blog/wp-content/uploads/2016/11/powershell-cim_1.jpg">
            <a:extLst>
              <a:ext uri="{FF2B5EF4-FFF2-40B4-BE49-F238E27FC236}">
                <a16:creationId xmlns:a16="http://schemas.microsoft.com/office/drawing/2014/main" id="{F96E5BFD-68D2-420C-B312-6B08587079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0048"/>
            <a:ext cx="11917680" cy="68484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66ACBF-5228-4719-A015-D2CF199145A8}"/>
              </a:ext>
            </a:extLst>
          </p:cNvPr>
          <p:cNvSpPr txBox="1"/>
          <p:nvPr/>
        </p:nvSpPr>
        <p:spPr>
          <a:xfrm>
            <a:off x="5181600" y="4806453"/>
            <a:ext cx="7010400" cy="923330"/>
          </a:xfrm>
          <a:prstGeom prst="rect">
            <a:avLst/>
          </a:prstGeom>
          <a:solidFill>
            <a:srgbClr val="2E75B6">
              <a:alpha val="85882"/>
            </a:srgbClr>
          </a:solidFill>
          <a:ln>
            <a:solidFill>
              <a:schemeClr val="accent1"/>
            </a:solidFill>
          </a:ln>
        </p:spPr>
        <p:txBody>
          <a:bodyPr wrap="square" rtlCol="0">
            <a:spAutoFit/>
          </a:bodyPr>
          <a:lstStyle/>
          <a:p>
            <a:r>
              <a:rPr lang="en-US" sz="5400" b="1" dirty="0">
                <a:solidFill>
                  <a:schemeClr val="bg1"/>
                </a:solidFill>
              </a:rPr>
              <a:t>PowerShell</a:t>
            </a:r>
            <a:endParaRPr lang="en-ZA" sz="5400" b="1" dirty="0">
              <a:solidFill>
                <a:schemeClr val="bg1"/>
              </a:solidFill>
            </a:endParaRPr>
          </a:p>
        </p:txBody>
      </p:sp>
    </p:spTree>
    <p:extLst>
      <p:ext uri="{BB962C8B-B14F-4D97-AF65-F5344CB8AC3E}">
        <p14:creationId xmlns:p14="http://schemas.microsoft.com/office/powerpoint/2010/main" val="16924457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http://csharpcorner.mindcrackerinc.netdna-cdn.com/article/troubleshooting-and-fixing-distributed-cache-service-in-sharepoint-2013/Images/08_WFE02.png">
            <a:extLst>
              <a:ext uri="{FF2B5EF4-FFF2-40B4-BE49-F238E27FC236}">
                <a16:creationId xmlns:a16="http://schemas.microsoft.com/office/drawing/2014/main" id="{0FB7A4C5-6CA4-4813-9B8A-52BA812FF1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669" y="243840"/>
            <a:ext cx="11135893" cy="523049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8E02933-70A8-4CD2-8B7A-A7D3CE0061A5}"/>
              </a:ext>
            </a:extLst>
          </p:cNvPr>
          <p:cNvSpPr txBox="1"/>
          <p:nvPr/>
        </p:nvSpPr>
        <p:spPr>
          <a:xfrm>
            <a:off x="0" y="5307310"/>
            <a:ext cx="7528560" cy="923330"/>
          </a:xfrm>
          <a:prstGeom prst="rect">
            <a:avLst/>
          </a:prstGeom>
          <a:solidFill>
            <a:srgbClr val="2E75B6">
              <a:alpha val="85882"/>
            </a:srgbClr>
          </a:solidFill>
          <a:ln>
            <a:solidFill>
              <a:schemeClr val="accent1"/>
            </a:solidFill>
          </a:ln>
        </p:spPr>
        <p:txBody>
          <a:bodyPr wrap="square" rtlCol="0">
            <a:spAutoFit/>
          </a:bodyPr>
          <a:lstStyle/>
          <a:p>
            <a:pPr algn="r"/>
            <a:r>
              <a:rPr lang="en-US" sz="5400" b="1" dirty="0">
                <a:solidFill>
                  <a:schemeClr val="bg1"/>
                </a:solidFill>
              </a:rPr>
              <a:t>PS&gt; Get-</a:t>
            </a:r>
            <a:r>
              <a:rPr lang="en-US" sz="5400" b="1" dirty="0" err="1">
                <a:solidFill>
                  <a:schemeClr val="bg1"/>
                </a:solidFill>
              </a:rPr>
              <a:t>CacheHost</a:t>
            </a:r>
            <a:endParaRPr lang="en-ZA" sz="5400" b="1" dirty="0">
              <a:solidFill>
                <a:schemeClr val="bg1"/>
              </a:solidFill>
            </a:endParaRPr>
          </a:p>
        </p:txBody>
      </p:sp>
    </p:spTree>
    <p:extLst>
      <p:ext uri="{BB962C8B-B14F-4D97-AF65-F5344CB8AC3E}">
        <p14:creationId xmlns:p14="http://schemas.microsoft.com/office/powerpoint/2010/main" val="34354858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F0669D-360B-4AF9-A9AA-802DD87AE856}"/>
              </a:ext>
            </a:extLst>
          </p:cNvPr>
          <p:cNvSpPr/>
          <p:nvPr/>
        </p:nvSpPr>
        <p:spPr>
          <a:xfrm>
            <a:off x="0" y="0"/>
            <a:ext cx="12192000" cy="63474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 name="FordFactory">
            <a:hlinkClick r:id="" action="ppaction://media"/>
            <a:extLst>
              <a:ext uri="{FF2B5EF4-FFF2-40B4-BE49-F238E27FC236}">
                <a16:creationId xmlns:a16="http://schemas.microsoft.com/office/drawing/2014/main" id="{859BCDBA-C237-4549-9D10-5D903DC7FD7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0500" y="-7620"/>
            <a:ext cx="8473440" cy="6355080"/>
          </a:xfrm>
          <a:prstGeom prst="rect">
            <a:avLst/>
          </a:prstGeom>
        </p:spPr>
      </p:pic>
      <p:sp>
        <p:nvSpPr>
          <p:cNvPr id="5" name="TextBox 4">
            <a:extLst>
              <a:ext uri="{FF2B5EF4-FFF2-40B4-BE49-F238E27FC236}">
                <a16:creationId xmlns:a16="http://schemas.microsoft.com/office/drawing/2014/main" id="{B4467AA9-1B34-4733-84C4-9FB8297370B3}"/>
              </a:ext>
            </a:extLst>
          </p:cNvPr>
          <p:cNvSpPr txBox="1"/>
          <p:nvPr/>
        </p:nvSpPr>
        <p:spPr>
          <a:xfrm>
            <a:off x="6286500" y="2160260"/>
            <a:ext cx="5905500" cy="3416320"/>
          </a:xfrm>
          <a:prstGeom prst="rect">
            <a:avLst/>
          </a:prstGeom>
          <a:solidFill>
            <a:srgbClr val="2E75B6">
              <a:alpha val="76078"/>
            </a:srgb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5400" dirty="0">
                <a:solidFill>
                  <a:schemeClr val="bg1"/>
                </a:solidFill>
              </a:rPr>
              <a:t>Time-consuming</a:t>
            </a:r>
          </a:p>
          <a:p>
            <a:pPr marL="685800" indent="-685800">
              <a:buFont typeface="Calibri" panose="020F0502020204030204" pitchFamily="34" charset="0"/>
              <a:buChar char="›"/>
            </a:pPr>
            <a:r>
              <a:rPr lang="en-US" sz="5400" dirty="0">
                <a:solidFill>
                  <a:schemeClr val="bg1"/>
                </a:solidFill>
              </a:rPr>
              <a:t>Error Prone</a:t>
            </a:r>
          </a:p>
          <a:p>
            <a:pPr marL="685800" indent="-685800">
              <a:buFont typeface="Calibri" panose="020F0502020204030204" pitchFamily="34" charset="0"/>
              <a:buChar char="›"/>
            </a:pPr>
            <a:r>
              <a:rPr lang="en-US" sz="5400" dirty="0">
                <a:solidFill>
                  <a:schemeClr val="bg1"/>
                </a:solidFill>
              </a:rPr>
              <a:t>Inconsistent</a:t>
            </a:r>
          </a:p>
          <a:p>
            <a:pPr marL="685800" indent="-685800">
              <a:buFont typeface="Calibri" panose="020F0502020204030204" pitchFamily="34" charset="0"/>
              <a:buChar char="›"/>
            </a:pPr>
            <a:r>
              <a:rPr lang="en-US" sz="5400" dirty="0">
                <a:solidFill>
                  <a:schemeClr val="bg1"/>
                </a:solidFill>
              </a:rPr>
              <a:t>Too Infrequent</a:t>
            </a:r>
            <a:endParaRPr lang="en-ZA" sz="5400" dirty="0">
              <a:solidFill>
                <a:schemeClr val="bg1"/>
              </a:solidFill>
            </a:endParaRPr>
          </a:p>
        </p:txBody>
      </p:sp>
    </p:spTree>
    <p:extLst>
      <p:ext uri="{BB962C8B-B14F-4D97-AF65-F5344CB8AC3E}">
        <p14:creationId xmlns:p14="http://schemas.microsoft.com/office/powerpoint/2010/main" val="72816898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908" fill="hold"/>
                                        <p:tgtEl>
                                          <p:spTgt spid="2"/>
                                        </p:tgtEl>
                                      </p:cBhvr>
                                    </p:cmd>
                                  </p:childTnLst>
                                </p:cTn>
                              </p:par>
                            </p:childTnLst>
                          </p:cTn>
                        </p:par>
                        <p:par>
                          <p:cTn id="7" fill="hold">
                            <p:stCondLst>
                              <p:cond delay="13908"/>
                            </p:stCondLst>
                            <p:childTnLst>
                              <p:par>
                                <p:cTn id="8" presetID="22" presetClass="entr" presetSubtype="8" fill="hold" grpId="0" nodeType="afterEffect">
                                  <p:stCondLst>
                                    <p:cond delay="0"/>
                                  </p:stCondLst>
                                  <p:childTnLst>
                                    <p:set>
                                      <p:cBhvr>
                                        <p:cTn id="9" dur="1" fill="hold">
                                          <p:stCondLst>
                                            <p:cond delay="0"/>
                                          </p:stCondLst>
                                        </p:cTn>
                                        <p:tgtEl>
                                          <p:spTgt spid="5">
                                            <p:bg/>
                                          </p:spTgt>
                                        </p:tgtEl>
                                        <p:attrNameLst>
                                          <p:attrName>style.visibility</p:attrName>
                                        </p:attrNameLst>
                                      </p:cBhvr>
                                      <p:to>
                                        <p:strVal val="visible"/>
                                      </p:to>
                                    </p:set>
                                    <p:animEffect transition="in" filter="wipe(left)">
                                      <p:cBhvr>
                                        <p:cTn id="10" dur="500"/>
                                        <p:tgtEl>
                                          <p:spTgt spid="5">
                                            <p:bg/>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wipe(left)">
                                      <p:cBhvr>
                                        <p:cTn id="15" dur="500"/>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wipe(left)">
                                      <p:cBhvr>
                                        <p:cTn id="20" dur="500"/>
                                        <p:tgtEl>
                                          <p:spTgt spid="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Effect transition="in" filter="wipe(left)">
                                      <p:cBhvr>
                                        <p:cTn id="25" dur="500"/>
                                        <p:tgtEl>
                                          <p:spTgt spid="5">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5">
                                            <p:txEl>
                                              <p:pRg st="3" end="3"/>
                                            </p:txEl>
                                          </p:spTgt>
                                        </p:tgtEl>
                                        <p:attrNameLst>
                                          <p:attrName>style.visibility</p:attrName>
                                        </p:attrNameLst>
                                      </p:cBhvr>
                                      <p:to>
                                        <p:strVal val="visible"/>
                                      </p:to>
                                    </p:set>
                                    <p:animEffect transition="in" filter="wipe(left)">
                                      <p:cBhvr>
                                        <p:cTn id="3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 fill="hold" display="0">
                  <p:stCondLst>
                    <p:cond delay="indefinite"/>
                  </p:stCondLst>
                </p:cTn>
                <p:tgtEl>
                  <p:spTgt spid="2"/>
                </p:tgtEl>
              </p:cMediaNode>
            </p:video>
            <p:seq concurrent="1" nextAc="seek">
              <p:cTn id="32" restart="whenNotActive" fill="hold" evtFilter="cancelBubble" nodeType="interactiveSeq">
                <p:stCondLst>
                  <p:cond evt="onClick" delay="0">
                    <p:tgtEl>
                      <p:spTgt spid="2"/>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2"/>
                                        </p:tgtEl>
                                      </p:cBhvr>
                                    </p:cmd>
                                  </p:childTnLst>
                                </p:cTn>
                              </p:par>
                            </p:childTnLst>
                          </p:cTn>
                        </p:par>
                      </p:childTnLst>
                    </p:cTn>
                  </p:par>
                </p:childTnLst>
              </p:cTn>
              <p:nextCondLst>
                <p:cond evt="onClick" delay="0">
                  <p:tgtEl>
                    <p:spTgt spid="2"/>
                  </p:tgtEl>
                </p:cond>
              </p:nextCondLst>
            </p:seq>
          </p:childTnLst>
        </p:cTn>
      </p:par>
    </p:tnLst>
    <p:bldLst>
      <p:bldP spid="5" grpId="0" uiExpand="1" build="p"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www.eslwriting.org/wp-content/uploads/classroom-old.jpg">
            <a:extLst>
              <a:ext uri="{FF2B5EF4-FFF2-40B4-BE49-F238E27FC236}">
                <a16:creationId xmlns:a16="http://schemas.microsoft.com/office/drawing/2014/main" id="{BA2B3606-92EF-4ACF-8A8B-94D7439327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225"/>
          <a:stretch/>
        </p:blipFill>
        <p:spPr bwMode="auto">
          <a:xfrm>
            <a:off x="0" y="1"/>
            <a:ext cx="12192000" cy="63195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F26AF81-0CF3-40DE-8EB3-88973AE01F0C}"/>
              </a:ext>
            </a:extLst>
          </p:cNvPr>
          <p:cNvSpPr txBox="1"/>
          <p:nvPr/>
        </p:nvSpPr>
        <p:spPr>
          <a:xfrm>
            <a:off x="0" y="2892955"/>
            <a:ext cx="11204294"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2: Avoid ‘Ad-hoc’ Monitoring</a:t>
            </a:r>
            <a:endParaRPr lang="en-ZA" sz="5400" b="1" dirty="0">
              <a:solidFill>
                <a:schemeClr val="bg1"/>
              </a:solidFill>
            </a:endParaRPr>
          </a:p>
        </p:txBody>
      </p:sp>
      <p:sp>
        <p:nvSpPr>
          <p:cNvPr id="5" name="TextBox 4">
            <a:extLst>
              <a:ext uri="{FF2B5EF4-FFF2-40B4-BE49-F238E27FC236}">
                <a16:creationId xmlns:a16="http://schemas.microsoft.com/office/drawing/2014/main" id="{196087B8-2650-4060-8307-29B09080B774}"/>
              </a:ext>
            </a:extLst>
          </p:cNvPr>
          <p:cNvSpPr txBox="1"/>
          <p:nvPr/>
        </p:nvSpPr>
        <p:spPr>
          <a:xfrm>
            <a:off x="0" y="1711767"/>
            <a:ext cx="10810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1: Monitoring is Important!</a:t>
            </a:r>
            <a:endParaRPr lang="en-ZA" sz="5400" b="1" dirty="0">
              <a:solidFill>
                <a:schemeClr val="bg1"/>
              </a:solidFill>
            </a:endParaRPr>
          </a:p>
        </p:txBody>
      </p:sp>
      <p:sp>
        <p:nvSpPr>
          <p:cNvPr id="6" name="TextBox 5">
            <a:extLst>
              <a:ext uri="{FF2B5EF4-FFF2-40B4-BE49-F238E27FC236}">
                <a16:creationId xmlns:a16="http://schemas.microsoft.com/office/drawing/2014/main" id="{38C0E27E-02BF-4089-A6A3-B98AE7F3995D}"/>
              </a:ext>
            </a:extLst>
          </p:cNvPr>
          <p:cNvSpPr txBox="1"/>
          <p:nvPr/>
        </p:nvSpPr>
        <p:spPr>
          <a:xfrm>
            <a:off x="0" y="4074143"/>
            <a:ext cx="9711159"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3: Using a Tool is Better</a:t>
            </a:r>
            <a:endParaRPr lang="en-ZA" sz="5400" b="1" dirty="0">
              <a:solidFill>
                <a:schemeClr val="bg1"/>
              </a:solidFill>
            </a:endParaRPr>
          </a:p>
        </p:txBody>
      </p:sp>
    </p:spTree>
    <p:extLst>
      <p:ext uri="{BB962C8B-B14F-4D97-AF65-F5344CB8AC3E}">
        <p14:creationId xmlns:p14="http://schemas.microsoft.com/office/powerpoint/2010/main" val="8982339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sublistuff.files.wordpress.com/2013/01/steps.jpg">
            <a:extLst>
              <a:ext uri="{FF2B5EF4-FFF2-40B4-BE49-F238E27FC236}">
                <a16:creationId xmlns:a16="http://schemas.microsoft.com/office/drawing/2014/main" id="{00BD2D2F-96EF-4C53-AE71-905A947E2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3601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E957BF8-3953-4D69-BFFE-7B4597AB78C4}"/>
              </a:ext>
            </a:extLst>
          </p:cNvPr>
          <p:cNvSpPr txBox="1"/>
          <p:nvPr/>
        </p:nvSpPr>
        <p:spPr>
          <a:xfrm>
            <a:off x="873889" y="4614245"/>
            <a:ext cx="549797" cy="1862048"/>
          </a:xfrm>
          <a:prstGeom prst="rect">
            <a:avLst/>
          </a:prstGeom>
          <a:noFill/>
        </p:spPr>
        <p:txBody>
          <a:bodyPr wrap="square" rtlCol="0">
            <a:spAutoFit/>
          </a:bodyPr>
          <a:lstStyle/>
          <a:p>
            <a:r>
              <a:rPr lang="en-US" sz="11500" b="1" dirty="0">
                <a:ln w="22225">
                  <a:solidFill>
                    <a:schemeClr val="accent2"/>
                  </a:solidFill>
                  <a:prstDash val="solid"/>
                </a:ln>
                <a:solidFill>
                  <a:schemeClr val="accent2">
                    <a:lumMod val="40000"/>
                    <a:lumOff val="60000"/>
                  </a:schemeClr>
                </a:solidFill>
              </a:rPr>
              <a:t>1</a:t>
            </a:r>
            <a:endParaRPr lang="en-ZA" sz="11500" b="1" dirty="0">
              <a:ln w="22225">
                <a:solidFill>
                  <a:schemeClr val="accent2"/>
                </a:solidFill>
                <a:prstDash val="solid"/>
              </a:ln>
              <a:solidFill>
                <a:schemeClr val="accent2">
                  <a:lumMod val="40000"/>
                  <a:lumOff val="60000"/>
                </a:schemeClr>
              </a:solidFill>
            </a:endParaRPr>
          </a:p>
        </p:txBody>
      </p:sp>
      <p:sp>
        <p:nvSpPr>
          <p:cNvPr id="5" name="TextBox 4">
            <a:extLst>
              <a:ext uri="{FF2B5EF4-FFF2-40B4-BE49-F238E27FC236}">
                <a16:creationId xmlns:a16="http://schemas.microsoft.com/office/drawing/2014/main" id="{CE21C2A0-04B7-4F03-9B11-DA97001B79A4}"/>
              </a:ext>
            </a:extLst>
          </p:cNvPr>
          <p:cNvSpPr txBox="1"/>
          <p:nvPr/>
        </p:nvSpPr>
        <p:spPr>
          <a:xfrm>
            <a:off x="2878238" y="3892757"/>
            <a:ext cx="549797" cy="1862048"/>
          </a:xfrm>
          <a:prstGeom prst="rect">
            <a:avLst/>
          </a:prstGeom>
          <a:noFill/>
        </p:spPr>
        <p:txBody>
          <a:bodyPr wrap="square" rtlCol="0">
            <a:spAutoFit/>
          </a:bodyPr>
          <a:lstStyle/>
          <a:p>
            <a:r>
              <a:rPr lang="en-US" sz="11500" b="1" dirty="0">
                <a:ln w="22225">
                  <a:solidFill>
                    <a:schemeClr val="accent6">
                      <a:lumMod val="20000"/>
                      <a:lumOff val="80000"/>
                    </a:schemeClr>
                  </a:solidFill>
                  <a:prstDash val="solid"/>
                </a:ln>
                <a:solidFill>
                  <a:srgbClr val="0A5D66"/>
                </a:solidFill>
              </a:rPr>
              <a:t>2</a:t>
            </a:r>
            <a:endParaRPr lang="en-ZA" sz="11500" b="1" dirty="0">
              <a:ln w="22225">
                <a:solidFill>
                  <a:schemeClr val="accent6">
                    <a:lumMod val="20000"/>
                    <a:lumOff val="80000"/>
                  </a:schemeClr>
                </a:solidFill>
                <a:prstDash val="solid"/>
              </a:ln>
              <a:solidFill>
                <a:srgbClr val="0A5D66"/>
              </a:solidFill>
            </a:endParaRPr>
          </a:p>
        </p:txBody>
      </p:sp>
      <p:sp>
        <p:nvSpPr>
          <p:cNvPr id="6" name="TextBox 5">
            <a:extLst>
              <a:ext uri="{FF2B5EF4-FFF2-40B4-BE49-F238E27FC236}">
                <a16:creationId xmlns:a16="http://schemas.microsoft.com/office/drawing/2014/main" id="{D4A69963-C071-401F-A203-B3BBD334BB9F}"/>
              </a:ext>
            </a:extLst>
          </p:cNvPr>
          <p:cNvSpPr txBox="1"/>
          <p:nvPr/>
        </p:nvSpPr>
        <p:spPr>
          <a:xfrm>
            <a:off x="5397660" y="2961733"/>
            <a:ext cx="549797" cy="1862048"/>
          </a:xfrm>
          <a:prstGeom prst="rect">
            <a:avLst/>
          </a:prstGeom>
          <a:noFill/>
        </p:spPr>
        <p:txBody>
          <a:bodyPr wrap="square" rtlCol="0">
            <a:spAutoFit/>
          </a:bodyPr>
          <a:lstStyle/>
          <a:p>
            <a:r>
              <a:rPr lang="en-US" sz="11500" b="1" dirty="0">
                <a:ln w="22225">
                  <a:solidFill>
                    <a:schemeClr val="accent6">
                      <a:lumMod val="20000"/>
                      <a:lumOff val="80000"/>
                    </a:schemeClr>
                  </a:solidFill>
                  <a:prstDash val="solid"/>
                </a:ln>
                <a:solidFill>
                  <a:srgbClr val="FFC000"/>
                </a:solidFill>
              </a:rPr>
              <a:t>3</a:t>
            </a:r>
            <a:endParaRPr lang="en-ZA" sz="11500" b="1" dirty="0">
              <a:ln w="22225">
                <a:solidFill>
                  <a:schemeClr val="accent6">
                    <a:lumMod val="20000"/>
                    <a:lumOff val="80000"/>
                  </a:schemeClr>
                </a:solidFill>
                <a:prstDash val="solid"/>
              </a:ln>
              <a:solidFill>
                <a:srgbClr val="FFC000"/>
              </a:solidFill>
            </a:endParaRPr>
          </a:p>
        </p:txBody>
      </p:sp>
    </p:spTree>
    <p:extLst>
      <p:ext uri="{BB962C8B-B14F-4D97-AF65-F5344CB8AC3E}">
        <p14:creationId xmlns:p14="http://schemas.microsoft.com/office/powerpoint/2010/main" val="6167142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2" name="Picture 6" descr="https://images-na.ssl-images-amazon.com/images/I/71dhUFWIgvL._SL1500_.jpg">
            <a:extLst>
              <a:ext uri="{FF2B5EF4-FFF2-40B4-BE49-F238E27FC236}">
                <a16:creationId xmlns:a16="http://schemas.microsoft.com/office/drawing/2014/main" id="{340A67AC-74BB-4DC3-A2B2-C22198F5031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3256" y="122353"/>
            <a:ext cx="6217920" cy="595200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78DF6A2D-0586-4827-900F-EBACC056E546}"/>
              </a:ext>
            </a:extLst>
          </p:cNvPr>
          <p:cNvSpPr/>
          <p:nvPr/>
        </p:nvSpPr>
        <p:spPr>
          <a:xfrm rot="20625791">
            <a:off x="2350545" y="905246"/>
            <a:ext cx="934720" cy="329831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TextBox 6">
            <a:extLst>
              <a:ext uri="{FF2B5EF4-FFF2-40B4-BE49-F238E27FC236}">
                <a16:creationId xmlns:a16="http://schemas.microsoft.com/office/drawing/2014/main" id="{6BC5432A-624E-4BFF-B5B6-A156CAE0F238}"/>
              </a:ext>
            </a:extLst>
          </p:cNvPr>
          <p:cNvSpPr txBox="1"/>
          <p:nvPr/>
        </p:nvSpPr>
        <p:spPr>
          <a:xfrm>
            <a:off x="6059346" y="5243365"/>
            <a:ext cx="6132653" cy="830997"/>
          </a:xfrm>
          <a:prstGeom prst="rect">
            <a:avLst/>
          </a:prstGeom>
          <a:solidFill>
            <a:srgbClr val="2E75B6">
              <a:alpha val="76078"/>
            </a:srgbClr>
          </a:solidFill>
          <a:ln>
            <a:solidFill>
              <a:schemeClr val="accent1"/>
            </a:solidFill>
          </a:ln>
        </p:spPr>
        <p:txBody>
          <a:bodyPr wrap="square" rtlCol="0">
            <a:spAutoFit/>
          </a:bodyPr>
          <a:lstStyle/>
          <a:p>
            <a:r>
              <a:rPr lang="en-US" sz="4800" b="1" dirty="0">
                <a:solidFill>
                  <a:schemeClr val="bg1"/>
                </a:solidFill>
              </a:rPr>
              <a:t>3 – Automated / Tool</a:t>
            </a:r>
            <a:endParaRPr lang="en-ZA" sz="4800" b="1" dirty="0">
              <a:solidFill>
                <a:schemeClr val="bg1"/>
              </a:solidFill>
            </a:endParaRPr>
          </a:p>
        </p:txBody>
      </p:sp>
    </p:spTree>
    <p:extLst>
      <p:ext uri="{BB962C8B-B14F-4D97-AF65-F5344CB8AC3E}">
        <p14:creationId xmlns:p14="http://schemas.microsoft.com/office/powerpoint/2010/main" val="41005373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9702"/>
                                        </p:tgtEl>
                                        <p:attrNameLst>
                                          <p:attrName>style.visibility</p:attrName>
                                        </p:attrNameLst>
                                      </p:cBhvr>
                                      <p:to>
                                        <p:strVal val="visible"/>
                                      </p:to>
                                    </p:set>
                                    <p:animEffect transition="in" filter="fade">
                                      <p:cBhvr>
                                        <p:cTn id="11" dur="500"/>
                                        <p:tgtEl>
                                          <p:spTgt spid="29702"/>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heel(1)">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kestruction">
            <a:hlinkClick r:id="" action="ppaction://media"/>
            <a:extLst>
              <a:ext uri="{FF2B5EF4-FFF2-40B4-BE49-F238E27FC236}">
                <a16:creationId xmlns:a16="http://schemas.microsoft.com/office/drawing/2014/main" id="{A96E1ACC-9123-457B-89DF-03AA8A37867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29542"/>
            <a:ext cx="12192000" cy="6858000"/>
          </a:xfrm>
          <a:prstGeom prst="rect">
            <a:avLst/>
          </a:prstGeom>
        </p:spPr>
      </p:pic>
    </p:spTree>
    <p:extLst>
      <p:ext uri="{BB962C8B-B14F-4D97-AF65-F5344CB8AC3E}">
        <p14:creationId xmlns:p14="http://schemas.microsoft.com/office/powerpoint/2010/main" val="28576409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72" name="Picture 8" descr="https://www.ipswitch.com/Ipswitch/media/Ipswitch/Images/Screenshots/WhatsUp%20Gold/alert-center.jpg?ext=.jpg">
            <a:extLst>
              <a:ext uri="{FF2B5EF4-FFF2-40B4-BE49-F238E27FC236}">
                <a16:creationId xmlns:a16="http://schemas.microsoft.com/office/drawing/2014/main" id="{F952B2C6-5459-4BF2-B117-09471F0172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366" y="195058"/>
            <a:ext cx="7823994" cy="569017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6870" name="Picture 6" descr="https://www.manageengine.com/network-monitoring/images/v1/dashboard.png">
            <a:extLst>
              <a:ext uri="{FF2B5EF4-FFF2-40B4-BE49-F238E27FC236}">
                <a16:creationId xmlns:a16="http://schemas.microsoft.com/office/drawing/2014/main" id="{69D8CE6C-17FA-4878-B24A-F64AECCFD1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986" y="701040"/>
            <a:ext cx="9220616" cy="518419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6874" name="Picture 10" descr="http://www.solarwinds.com/-/media/solarwinds/swdc/products/sam/sam-pa/sam-servermonitoring.ashx">
            <a:extLst>
              <a:ext uri="{FF2B5EF4-FFF2-40B4-BE49-F238E27FC236}">
                <a16:creationId xmlns:a16="http://schemas.microsoft.com/office/drawing/2014/main" id="{542C2BC8-4D8C-4804-9421-1AA301C70F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6826" y="1234589"/>
            <a:ext cx="9421010" cy="512451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Picture 5" descr="Screen Clipping">
            <a:extLst>
              <a:ext uri="{FF2B5EF4-FFF2-40B4-BE49-F238E27FC236}">
                <a16:creationId xmlns:a16="http://schemas.microsoft.com/office/drawing/2014/main" id="{9358CD1E-9539-4043-9956-5880FADF52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7356" y="743309"/>
            <a:ext cx="6958414" cy="5378860"/>
          </a:xfrm>
          <a:prstGeom prst="rect">
            <a:avLst/>
          </a:prstGeom>
          <a:effectLst>
            <a:outerShdw blurRad="50800" dist="38100" dir="2700000" algn="tl" rotWithShape="0">
              <a:prstClr val="black">
                <a:alpha val="40000"/>
              </a:prstClr>
            </a:outerShdw>
          </a:effectLst>
        </p:spPr>
      </p:pic>
      <p:pic>
        <p:nvPicPr>
          <p:cNvPr id="36876" name="Picture 12" descr="http://www.zabbix.com/img/screenshots/3.0/screenshots/mon_dashboard.png">
            <a:extLst>
              <a:ext uri="{FF2B5EF4-FFF2-40B4-BE49-F238E27FC236}">
                <a16:creationId xmlns:a16="http://schemas.microsoft.com/office/drawing/2014/main" id="{0990F907-8D7D-45D7-9EDA-CE11C3E8B1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3674" y="82410"/>
            <a:ext cx="6993129" cy="591547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6878" name="Picture 14" descr="https://www.nagios.com/wp-content/uploads/2016/02/Modern_Web_Interface_Drop_5.jpg">
            <a:extLst>
              <a:ext uri="{FF2B5EF4-FFF2-40B4-BE49-F238E27FC236}">
                <a16:creationId xmlns:a16="http://schemas.microsoft.com/office/drawing/2014/main" id="{F6BE300D-A2CF-49D4-8D74-D412DF23E31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4522" y="102527"/>
            <a:ext cx="8241849" cy="5769294"/>
          </a:xfrm>
          <a:prstGeom prst="rect">
            <a:avLst/>
          </a:prstGeom>
          <a:noFill/>
          <a:extLst>
            <a:ext uri="{909E8E84-426E-40DD-AFC4-6F175D3DCCD1}">
              <a14:hiddenFill xmlns:a14="http://schemas.microsoft.com/office/drawing/2010/main">
                <a:solidFill>
                  <a:srgbClr val="FFFFFF"/>
                </a:solidFill>
              </a14:hiddenFill>
            </a:ext>
          </a:extLst>
        </p:spPr>
      </p:pic>
      <p:pic>
        <p:nvPicPr>
          <p:cNvPr id="36880" name="Picture 16" descr="http://img-prod-cms-rt-microsoft-com.akamaized.net/cms/api/am/imageFileData/RELkrN?ver=d79a">
            <a:extLst>
              <a:ext uri="{FF2B5EF4-FFF2-40B4-BE49-F238E27FC236}">
                <a16:creationId xmlns:a16="http://schemas.microsoft.com/office/drawing/2014/main" id="{7848487A-BC9B-416E-AA25-EDFC7799311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858" t="15615" r="8301" b="9449"/>
          <a:stretch/>
        </p:blipFill>
        <p:spPr bwMode="auto">
          <a:xfrm>
            <a:off x="643383" y="1117024"/>
            <a:ext cx="9165010" cy="5740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1570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749"/>
                                          </p:stCondLst>
                                        </p:cTn>
                                        <p:tgtEl>
                                          <p:spTgt spid="36870"/>
                                        </p:tgtEl>
                                        <p:attrNameLst>
                                          <p:attrName>style.visibility</p:attrName>
                                        </p:attrNameLst>
                                      </p:cBhvr>
                                      <p:to>
                                        <p:strVal val="visible"/>
                                      </p:to>
                                    </p:set>
                                  </p:childTnLst>
                                </p:cTn>
                              </p:par>
                            </p:childTnLst>
                          </p:cTn>
                        </p:par>
                        <p:par>
                          <p:cTn id="7" fill="hold">
                            <p:stCondLst>
                              <p:cond delay="1250"/>
                            </p:stCondLst>
                            <p:childTnLst>
                              <p:par>
                                <p:cTn id="8" presetID="1" presetClass="entr" presetSubtype="0" fill="hold" nodeType="afterEffect">
                                  <p:stCondLst>
                                    <p:cond delay="0"/>
                                  </p:stCondLst>
                                  <p:childTnLst>
                                    <p:set>
                                      <p:cBhvr>
                                        <p:cTn id="9" dur="1" fill="hold">
                                          <p:stCondLst>
                                            <p:cond delay="749"/>
                                          </p:stCondLst>
                                        </p:cTn>
                                        <p:tgtEl>
                                          <p:spTgt spid="36874"/>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749"/>
                                          </p:stCondLst>
                                        </p:cTn>
                                        <p:tgtEl>
                                          <p:spTgt spid="6"/>
                                        </p:tgtEl>
                                        <p:attrNameLst>
                                          <p:attrName>style.visibility</p:attrName>
                                        </p:attrNameLst>
                                      </p:cBhvr>
                                      <p:to>
                                        <p:strVal val="visible"/>
                                      </p:to>
                                    </p:set>
                                  </p:childTnLst>
                                </p:cTn>
                              </p:par>
                            </p:childTnLst>
                          </p:cTn>
                        </p:par>
                        <p:par>
                          <p:cTn id="13" fill="hold">
                            <p:stCondLst>
                              <p:cond delay="2750"/>
                            </p:stCondLst>
                            <p:childTnLst>
                              <p:par>
                                <p:cTn id="14" presetID="1" presetClass="entr" presetSubtype="0" fill="hold" nodeType="afterEffect">
                                  <p:stCondLst>
                                    <p:cond delay="0"/>
                                  </p:stCondLst>
                                  <p:childTnLst>
                                    <p:set>
                                      <p:cBhvr>
                                        <p:cTn id="15" dur="1" fill="hold">
                                          <p:stCondLst>
                                            <p:cond delay="749"/>
                                          </p:stCondLst>
                                        </p:cTn>
                                        <p:tgtEl>
                                          <p:spTgt spid="36876"/>
                                        </p:tgtEl>
                                        <p:attrNameLst>
                                          <p:attrName>style.visibility</p:attrName>
                                        </p:attrNameLst>
                                      </p:cBhvr>
                                      <p:to>
                                        <p:strVal val="visible"/>
                                      </p:to>
                                    </p:set>
                                  </p:childTnLst>
                                </p:cTn>
                              </p:par>
                            </p:childTnLst>
                          </p:cTn>
                        </p:par>
                        <p:par>
                          <p:cTn id="16" fill="hold">
                            <p:stCondLst>
                              <p:cond delay="3500"/>
                            </p:stCondLst>
                            <p:childTnLst>
                              <p:par>
                                <p:cTn id="17" presetID="1" presetClass="entr" presetSubtype="0" fill="hold" nodeType="afterEffect">
                                  <p:stCondLst>
                                    <p:cond delay="0"/>
                                  </p:stCondLst>
                                  <p:childTnLst>
                                    <p:set>
                                      <p:cBhvr>
                                        <p:cTn id="18" dur="1" fill="hold">
                                          <p:stCondLst>
                                            <p:cond delay="749"/>
                                          </p:stCondLst>
                                        </p:cTn>
                                        <p:tgtEl>
                                          <p:spTgt spid="368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368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C810FE-28D3-4921-A84A-04902C640D58}"/>
              </a:ext>
            </a:extLst>
          </p:cNvPr>
          <p:cNvPicPr>
            <a:picLocks noChangeAspect="1"/>
          </p:cNvPicPr>
          <p:nvPr/>
        </p:nvPicPr>
        <p:blipFill rotWithShape="1">
          <a:blip r:embed="rId2">
            <a:extLst>
              <a:ext uri="{28A0092B-C50C-407E-A947-70E740481C1C}">
                <a14:useLocalDpi xmlns:a14="http://schemas.microsoft.com/office/drawing/2010/main" val="0"/>
              </a:ext>
            </a:extLst>
          </a:blip>
          <a:srcRect t="11927" b="10459"/>
          <a:stretch/>
        </p:blipFill>
        <p:spPr>
          <a:xfrm>
            <a:off x="0" y="0"/>
            <a:ext cx="12192000" cy="6400801"/>
          </a:xfrm>
          <a:prstGeom prst="rect">
            <a:avLst/>
          </a:prstGeom>
        </p:spPr>
      </p:pic>
    </p:spTree>
    <p:extLst>
      <p:ext uri="{BB962C8B-B14F-4D97-AF65-F5344CB8AC3E}">
        <p14:creationId xmlns:p14="http://schemas.microsoft.com/office/powerpoint/2010/main" val="598609578"/>
      </p:ext>
    </p:extLst>
  </p:cSld>
  <p:clrMapOvr>
    <a:masterClrMapping/>
  </p:clrMapOvr>
  <p:transition spd="slow">
    <p:push/>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http://rabbisacks.org/wp-content/uploads/2017/09/scales-of-justice-e1426607270457.jpg">
            <a:extLst>
              <a:ext uri="{FF2B5EF4-FFF2-40B4-BE49-F238E27FC236}">
                <a16:creationId xmlns:a16="http://schemas.microsoft.com/office/drawing/2014/main" id="{F4901FE4-BEF0-42AC-B18B-D2D441CC3C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587" b="7390"/>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EF36690-AFB1-4B8E-A058-C99DD246F576}"/>
              </a:ext>
            </a:extLst>
          </p:cNvPr>
          <p:cNvSpPr txBox="1"/>
          <p:nvPr/>
        </p:nvSpPr>
        <p:spPr>
          <a:xfrm>
            <a:off x="167640" y="217160"/>
            <a:ext cx="5737860" cy="2062103"/>
          </a:xfrm>
          <a:prstGeom prst="rect">
            <a:avLst/>
          </a:prstGeom>
          <a:solidFill>
            <a:schemeClr val="accent2">
              <a:lumMod val="75000"/>
              <a:alpha val="76078"/>
            </a:scheme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200" dirty="0">
                <a:solidFill>
                  <a:schemeClr val="bg1"/>
                </a:solidFill>
              </a:rPr>
              <a:t>Already in Place</a:t>
            </a:r>
          </a:p>
          <a:p>
            <a:pPr marL="685800" indent="-685800">
              <a:buFont typeface="Calibri" panose="020F0502020204030204" pitchFamily="34" charset="0"/>
              <a:buChar char="›"/>
            </a:pPr>
            <a:r>
              <a:rPr lang="en-US" sz="3200" dirty="0">
                <a:solidFill>
                  <a:schemeClr val="bg1"/>
                </a:solidFill>
              </a:rPr>
              <a:t>Org. Standard</a:t>
            </a:r>
          </a:p>
          <a:p>
            <a:pPr marL="685800" indent="-685800">
              <a:buFont typeface="Calibri" panose="020F0502020204030204" pitchFamily="34" charset="0"/>
              <a:buChar char="›"/>
            </a:pPr>
            <a:r>
              <a:rPr lang="en-US" sz="3200" dirty="0">
                <a:solidFill>
                  <a:schemeClr val="bg1"/>
                </a:solidFill>
              </a:rPr>
              <a:t>Existing Budgets / Vendors</a:t>
            </a:r>
          </a:p>
          <a:p>
            <a:pPr marL="685800" indent="-685800">
              <a:buFont typeface="Calibri" panose="020F0502020204030204" pitchFamily="34" charset="0"/>
              <a:buChar char="›"/>
            </a:pPr>
            <a:r>
              <a:rPr lang="en-US" sz="3200" dirty="0">
                <a:solidFill>
                  <a:schemeClr val="bg1"/>
                </a:solidFill>
              </a:rPr>
              <a:t>Better “General” Features</a:t>
            </a:r>
            <a:endParaRPr lang="en-ZA" sz="3200" dirty="0">
              <a:solidFill>
                <a:schemeClr val="bg1"/>
              </a:solidFill>
            </a:endParaRPr>
          </a:p>
        </p:txBody>
      </p:sp>
      <p:sp>
        <p:nvSpPr>
          <p:cNvPr id="4" name="TextBox 3">
            <a:extLst>
              <a:ext uri="{FF2B5EF4-FFF2-40B4-BE49-F238E27FC236}">
                <a16:creationId xmlns:a16="http://schemas.microsoft.com/office/drawing/2014/main" id="{92D8B802-B240-49BA-ACE7-0CD5DD86A031}"/>
              </a:ext>
            </a:extLst>
          </p:cNvPr>
          <p:cNvSpPr txBox="1"/>
          <p:nvPr/>
        </p:nvSpPr>
        <p:spPr>
          <a:xfrm>
            <a:off x="6217920" y="3562340"/>
            <a:ext cx="5737860" cy="2554545"/>
          </a:xfrm>
          <a:prstGeom prst="rect">
            <a:avLst/>
          </a:prstGeom>
          <a:solidFill>
            <a:schemeClr val="accent4">
              <a:lumMod val="75000"/>
              <a:alpha val="76078"/>
            </a:scheme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200" dirty="0">
                <a:solidFill>
                  <a:schemeClr val="bg1"/>
                </a:solidFill>
              </a:rPr>
              <a:t>Better Platform Surface Area</a:t>
            </a:r>
          </a:p>
          <a:p>
            <a:pPr marL="685800" indent="-685800">
              <a:buFont typeface="Calibri" panose="020F0502020204030204" pitchFamily="34" charset="0"/>
              <a:buChar char="›"/>
            </a:pPr>
            <a:r>
              <a:rPr lang="en-US" sz="3200" dirty="0">
                <a:solidFill>
                  <a:schemeClr val="bg1"/>
                </a:solidFill>
              </a:rPr>
              <a:t>Better Overall Platform Management</a:t>
            </a:r>
          </a:p>
          <a:p>
            <a:pPr marL="685800" indent="-685800">
              <a:buFont typeface="Calibri" panose="020F0502020204030204" pitchFamily="34" charset="0"/>
              <a:buChar char="›"/>
            </a:pPr>
            <a:r>
              <a:rPr lang="en-US" sz="3200" dirty="0">
                <a:solidFill>
                  <a:schemeClr val="bg1"/>
                </a:solidFill>
              </a:rPr>
              <a:t>Other Platform-specific Features</a:t>
            </a:r>
            <a:endParaRPr lang="en-ZA" sz="3200" dirty="0">
              <a:solidFill>
                <a:schemeClr val="bg1"/>
              </a:solidFill>
            </a:endParaRPr>
          </a:p>
        </p:txBody>
      </p:sp>
    </p:spTree>
    <p:extLst>
      <p:ext uri="{BB962C8B-B14F-4D97-AF65-F5344CB8AC3E}">
        <p14:creationId xmlns:p14="http://schemas.microsoft.com/office/powerpoint/2010/main" val="3696506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left)">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
                                            <p:bg/>
                                          </p:spTgt>
                                        </p:tgtEl>
                                        <p:attrNameLst>
                                          <p:attrName>style.visibility</p:attrName>
                                        </p:attrNameLst>
                                      </p:cBhvr>
                                      <p:to>
                                        <p:strVal val="visible"/>
                                      </p:to>
                                    </p:set>
                                    <p:animEffect transition="in" filter="wipe(left)">
                                      <p:cBhvr>
                                        <p:cTn id="32" dur="500"/>
                                        <p:tgtEl>
                                          <p:spTgt spid="4">
                                            <p:bg/>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animEffect transition="in" filter="wipe(left)">
                                      <p:cBhvr>
                                        <p:cTn id="37" dur="500"/>
                                        <p:tgtEl>
                                          <p:spTgt spid="4">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
                                            <p:txEl>
                                              <p:pRg st="1" end="1"/>
                                            </p:txEl>
                                          </p:spTgt>
                                        </p:tgtEl>
                                        <p:attrNameLst>
                                          <p:attrName>style.visibility</p:attrName>
                                        </p:attrNameLst>
                                      </p:cBhvr>
                                      <p:to>
                                        <p:strVal val="visible"/>
                                      </p:to>
                                    </p:set>
                                    <p:animEffect transition="in" filter="wipe(left)">
                                      <p:cBhvr>
                                        <p:cTn id="42" dur="500"/>
                                        <p:tgtEl>
                                          <p:spTgt spid="4">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
                                            <p:txEl>
                                              <p:pRg st="2" end="2"/>
                                            </p:txEl>
                                          </p:spTgt>
                                        </p:tgtEl>
                                        <p:attrNameLst>
                                          <p:attrName>style.visibility</p:attrName>
                                        </p:attrNameLst>
                                      </p:cBhvr>
                                      <p:to>
                                        <p:strVal val="visible"/>
                                      </p:to>
                                    </p:set>
                                    <p:animEffect transition="in" filter="wipe(left)">
                                      <p:cBhvr>
                                        <p:cTn id="4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build="p"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www.grupposcai.it/sitogruppo/wp-content/uploads/2015/06/news-AIDC-RFID-NFC-e-Internet-of-Things_GruppoSCAI_900x600.jpg">
            <a:extLst>
              <a:ext uri="{FF2B5EF4-FFF2-40B4-BE49-F238E27FC236}">
                <a16:creationId xmlns:a16="http://schemas.microsoft.com/office/drawing/2014/main" id="{9A4418C2-A4DB-4790-892D-8FBA57C0C7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667"/>
          <a:stretch/>
        </p:blipFill>
        <p:spPr bwMode="auto">
          <a:xfrm>
            <a:off x="0" y="0"/>
            <a:ext cx="12192000" cy="631698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D3A0EAC-FEED-43A4-88A5-3F65F1335869}"/>
              </a:ext>
            </a:extLst>
          </p:cNvPr>
          <p:cNvSpPr txBox="1"/>
          <p:nvPr/>
        </p:nvSpPr>
        <p:spPr>
          <a:xfrm>
            <a:off x="497840" y="516242"/>
            <a:ext cx="11196320" cy="1323439"/>
          </a:xfrm>
          <a:prstGeom prst="rect">
            <a:avLst/>
          </a:prstGeom>
          <a:solidFill>
            <a:srgbClr val="F2F2F2">
              <a:alpha val="69020"/>
            </a:srgbClr>
          </a:solidFill>
        </p:spPr>
        <p:txBody>
          <a:bodyPr wrap="square" rtlCol="0">
            <a:spAutoFit/>
          </a:bodyPr>
          <a:lstStyle/>
          <a:p>
            <a:pPr marL="457200" indent="-457200">
              <a:buFont typeface="Arial" panose="020B0604020202020204" pitchFamily="34" charset="0"/>
              <a:buChar char="•"/>
            </a:pPr>
            <a:r>
              <a:rPr lang="en-ZA" sz="3200" dirty="0"/>
              <a:t>Top Elements To Consider When Choosing A Monitoring Tool</a:t>
            </a:r>
          </a:p>
          <a:p>
            <a:pPr marL="914400" lvl="1" indent="-457200">
              <a:buFont typeface="Arial" panose="020B0604020202020204" pitchFamily="34" charset="0"/>
              <a:buChar char="•"/>
            </a:pPr>
            <a:r>
              <a:rPr lang="en-ZA" sz="2400" dirty="0">
                <a:hlinkClick r:id="rId4"/>
              </a:rPr>
              <a:t>https://blogs.msdn.microsoft.com/mvpawardprogram/2017/07/04/choosing-a-monitoring-tool/</a:t>
            </a:r>
            <a:r>
              <a:rPr lang="en-ZA" sz="2400" dirty="0"/>
              <a:t> </a:t>
            </a:r>
          </a:p>
        </p:txBody>
      </p:sp>
      <p:sp>
        <p:nvSpPr>
          <p:cNvPr id="4" name="TextBox 3">
            <a:extLst>
              <a:ext uri="{FF2B5EF4-FFF2-40B4-BE49-F238E27FC236}">
                <a16:creationId xmlns:a16="http://schemas.microsoft.com/office/drawing/2014/main" id="{010A048C-A6A2-4600-9DEE-9C6E27B5C771}"/>
              </a:ext>
            </a:extLst>
          </p:cNvPr>
          <p:cNvSpPr txBox="1"/>
          <p:nvPr/>
        </p:nvSpPr>
        <p:spPr>
          <a:xfrm>
            <a:off x="497840" y="2355923"/>
            <a:ext cx="11196320" cy="3539430"/>
          </a:xfrm>
          <a:prstGeom prst="rect">
            <a:avLst/>
          </a:prstGeom>
          <a:solidFill>
            <a:srgbClr val="F2F2F2">
              <a:alpha val="69020"/>
            </a:srgbClr>
          </a:solidFill>
        </p:spPr>
        <p:txBody>
          <a:bodyPr wrap="square" numCol="2" rtlCol="0">
            <a:spAutoFit/>
          </a:bodyPr>
          <a:lstStyle/>
          <a:p>
            <a:pPr marL="457200" indent="-457200">
              <a:buFont typeface="Arial" panose="020B0604020202020204" pitchFamily="34" charset="0"/>
              <a:buChar char="•"/>
            </a:pPr>
            <a:r>
              <a:rPr lang="en-ZA" sz="3200" dirty="0"/>
              <a:t>Breadth</a:t>
            </a:r>
          </a:p>
          <a:p>
            <a:pPr marL="457200" indent="-457200">
              <a:buFont typeface="Arial" panose="020B0604020202020204" pitchFamily="34" charset="0"/>
              <a:buChar char="•"/>
            </a:pPr>
            <a:r>
              <a:rPr lang="en-US" sz="3200" dirty="0"/>
              <a:t>D</a:t>
            </a:r>
            <a:r>
              <a:rPr lang="en-ZA" sz="3200" dirty="0" err="1"/>
              <a:t>epth</a:t>
            </a:r>
            <a:endParaRPr lang="en-ZA" sz="3200" dirty="0"/>
          </a:p>
          <a:p>
            <a:pPr marL="457200" indent="-457200">
              <a:buFont typeface="Arial" panose="020B0604020202020204" pitchFamily="34" charset="0"/>
              <a:buChar char="•"/>
            </a:pPr>
            <a:r>
              <a:rPr lang="en-US" sz="3200" dirty="0"/>
              <a:t>H</a:t>
            </a:r>
            <a:r>
              <a:rPr lang="en-ZA" sz="3200" dirty="0" err="1"/>
              <a:t>eterogeneity</a:t>
            </a:r>
            <a:endParaRPr lang="en-ZA" sz="3200" dirty="0"/>
          </a:p>
          <a:p>
            <a:pPr marL="457200" indent="-457200">
              <a:buFont typeface="Arial" panose="020B0604020202020204" pitchFamily="34" charset="0"/>
              <a:buChar char="•"/>
            </a:pPr>
            <a:r>
              <a:rPr lang="en-US" sz="3200" dirty="0"/>
              <a:t>S</a:t>
            </a:r>
            <a:r>
              <a:rPr lang="en-ZA" sz="3200" dirty="0" err="1"/>
              <a:t>upport</a:t>
            </a:r>
            <a:endParaRPr lang="en-ZA" sz="3200" dirty="0"/>
          </a:p>
          <a:p>
            <a:pPr marL="457200" indent="-457200">
              <a:buFont typeface="Arial" panose="020B0604020202020204" pitchFamily="34" charset="0"/>
              <a:buChar char="•"/>
            </a:pPr>
            <a:r>
              <a:rPr lang="en-US" sz="3200" dirty="0"/>
              <a:t>A</a:t>
            </a:r>
            <a:r>
              <a:rPr lang="en-ZA" sz="3200" dirty="0" err="1"/>
              <a:t>gentless</a:t>
            </a:r>
            <a:r>
              <a:rPr lang="en-ZA" sz="3200" dirty="0"/>
              <a:t> Monitoring</a:t>
            </a:r>
          </a:p>
          <a:p>
            <a:pPr marL="457200" indent="-457200">
              <a:buFont typeface="Arial" panose="020B0604020202020204" pitchFamily="34" charset="0"/>
              <a:buChar char="•"/>
            </a:pPr>
            <a:r>
              <a:rPr lang="en-US" sz="3200" dirty="0"/>
              <a:t>Notification Channels</a:t>
            </a:r>
          </a:p>
          <a:p>
            <a:pPr marL="457200" indent="-457200">
              <a:buFont typeface="Arial" panose="020B0604020202020204" pitchFamily="34" charset="0"/>
              <a:buChar char="•"/>
            </a:pPr>
            <a:endParaRPr lang="en-US" sz="1400" dirty="0"/>
          </a:p>
          <a:p>
            <a:pPr marL="457200" indent="-457200">
              <a:buFont typeface="Arial" panose="020B0604020202020204" pitchFamily="34" charset="0"/>
              <a:buChar char="•"/>
            </a:pPr>
            <a:r>
              <a:rPr lang="en-US" sz="3200" dirty="0"/>
              <a:t>N</a:t>
            </a:r>
            <a:r>
              <a:rPr lang="en-ZA" sz="3200" dirty="0" err="1"/>
              <a:t>oise</a:t>
            </a:r>
            <a:r>
              <a:rPr lang="en-ZA" sz="3200" dirty="0"/>
              <a:t> Reduction</a:t>
            </a:r>
          </a:p>
          <a:p>
            <a:pPr marL="457200" indent="-457200">
              <a:buFont typeface="Arial" panose="020B0604020202020204" pitchFamily="34" charset="0"/>
              <a:buChar char="•"/>
            </a:pPr>
            <a:r>
              <a:rPr lang="en-US" sz="3200" dirty="0"/>
              <a:t>C</a:t>
            </a:r>
            <a:r>
              <a:rPr lang="en-ZA" sz="3200" dirty="0"/>
              <a:t>loud Support</a:t>
            </a:r>
          </a:p>
          <a:p>
            <a:pPr marL="457200" indent="-457200">
              <a:buFont typeface="Arial" panose="020B0604020202020204" pitchFamily="34" charset="0"/>
              <a:buChar char="•"/>
            </a:pPr>
            <a:r>
              <a:rPr lang="en-US" sz="3200" dirty="0"/>
              <a:t>Complexity</a:t>
            </a:r>
          </a:p>
          <a:p>
            <a:pPr marL="457200" indent="-457200">
              <a:buFont typeface="Arial" panose="020B0604020202020204" pitchFamily="34" charset="0"/>
              <a:buChar char="•"/>
            </a:pPr>
            <a:r>
              <a:rPr lang="en-US" sz="3200" dirty="0"/>
              <a:t>Geography</a:t>
            </a:r>
          </a:p>
          <a:p>
            <a:pPr marL="457200" indent="-457200">
              <a:buFont typeface="Arial" panose="020B0604020202020204" pitchFamily="34" charset="0"/>
              <a:buChar char="•"/>
            </a:pPr>
            <a:r>
              <a:rPr lang="en-US" sz="3200" dirty="0"/>
              <a:t>Ticketing System Integration</a:t>
            </a:r>
          </a:p>
          <a:p>
            <a:pPr marL="457200" indent="-457200">
              <a:buFont typeface="Arial" panose="020B0604020202020204" pitchFamily="34" charset="0"/>
              <a:buChar char="•"/>
            </a:pPr>
            <a:r>
              <a:rPr lang="en-US" sz="3200" dirty="0"/>
              <a:t>Trend Analysis</a:t>
            </a:r>
            <a:endParaRPr lang="en-ZA" sz="3200" dirty="0"/>
          </a:p>
          <a:p>
            <a:pPr marL="457200" indent="-457200">
              <a:buFont typeface="Arial" panose="020B0604020202020204" pitchFamily="34" charset="0"/>
              <a:buChar char="•"/>
            </a:pPr>
            <a:endParaRPr lang="en-ZA" sz="3200" dirty="0"/>
          </a:p>
        </p:txBody>
      </p:sp>
    </p:spTree>
    <p:extLst>
      <p:ext uri="{BB962C8B-B14F-4D97-AF65-F5344CB8AC3E}">
        <p14:creationId xmlns:p14="http://schemas.microsoft.com/office/powerpoint/2010/main" val="3421728944"/>
      </p:ext>
    </p:extLst>
  </p:cSld>
  <p:clrMapOvr>
    <a:masterClrMapping/>
  </p:clrMapOvr>
  <p:transition spd="slow">
    <p:push/>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https://www.starwindsoftware.com/blog/wp-content/uploads/2016/11/powershell-cim_1.jpg">
            <a:extLst>
              <a:ext uri="{FF2B5EF4-FFF2-40B4-BE49-F238E27FC236}">
                <a16:creationId xmlns:a16="http://schemas.microsoft.com/office/drawing/2014/main" id="{F96E5BFD-68D2-420C-B312-6B08587079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0048"/>
            <a:ext cx="12192000" cy="6848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350121"/>
      </p:ext>
    </p:extLst>
  </p:cSld>
  <p:clrMapOvr>
    <a:masterClrMapping/>
  </p:clrMapOvr>
  <p:transition spd="slow">
    <p:push/>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unit-seven.co.uk/wordpress/wp-content/uploads/2016/09/devon-torquay-work-hub-desk-meeting-room-creative-design-inspirational-bike-wheel-running-shoe-invention-1.jpg">
            <a:extLst>
              <a:ext uri="{FF2B5EF4-FFF2-40B4-BE49-F238E27FC236}">
                <a16:creationId xmlns:a16="http://schemas.microsoft.com/office/drawing/2014/main" id="{D460D48E-9DD3-4947-A101-8646DDA35B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2885" b="4698"/>
          <a:stretch/>
        </p:blipFill>
        <p:spPr bwMode="auto">
          <a:xfrm>
            <a:off x="0" y="0"/>
            <a:ext cx="12192000" cy="63906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66ACBF-5228-4719-A015-D2CF199145A8}"/>
              </a:ext>
            </a:extLst>
          </p:cNvPr>
          <p:cNvSpPr txBox="1"/>
          <p:nvPr/>
        </p:nvSpPr>
        <p:spPr>
          <a:xfrm>
            <a:off x="632460" y="343673"/>
            <a:ext cx="11559540" cy="892552"/>
          </a:xfrm>
          <a:prstGeom prst="rect">
            <a:avLst/>
          </a:prstGeom>
          <a:solidFill>
            <a:srgbClr val="2E75B6">
              <a:alpha val="85882"/>
            </a:srgbClr>
          </a:solidFill>
          <a:ln>
            <a:solidFill>
              <a:schemeClr val="accent1"/>
            </a:solidFill>
          </a:ln>
        </p:spPr>
        <p:txBody>
          <a:bodyPr wrap="square" rtlCol="0">
            <a:spAutoFit/>
          </a:bodyPr>
          <a:lstStyle/>
          <a:p>
            <a:pPr marL="457200" indent="-457200">
              <a:buFont typeface="Arial" panose="020B0604020202020204" pitchFamily="34" charset="0"/>
              <a:buChar char="•"/>
            </a:pPr>
            <a:r>
              <a:rPr lang="en-ZA" sz="3200" dirty="0">
                <a:solidFill>
                  <a:schemeClr val="bg1"/>
                </a:solidFill>
              </a:rPr>
              <a:t>Tips &amp; Tricks for Writing your Own PowerShell Monitoring Tool</a:t>
            </a:r>
          </a:p>
          <a:p>
            <a:pPr marL="914400" lvl="1" indent="-457200">
              <a:buFont typeface="Arial" panose="020B0604020202020204" pitchFamily="34" charset="0"/>
              <a:buChar char="•"/>
            </a:pPr>
            <a:r>
              <a:rPr lang="en-ZA" sz="2000" u="sng" dirty="0">
                <a:solidFill>
                  <a:schemeClr val="bg1"/>
                </a:solidFill>
              </a:rPr>
              <a:t>https://blogs.msdn.microsoft.com/mvpawardprogram/2017/06/06/technical-tuesday-giesenow/ </a:t>
            </a:r>
          </a:p>
        </p:txBody>
      </p:sp>
    </p:spTree>
    <p:extLst>
      <p:ext uri="{BB962C8B-B14F-4D97-AF65-F5344CB8AC3E}">
        <p14:creationId xmlns:p14="http://schemas.microsoft.com/office/powerpoint/2010/main" val="8171167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right)">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left)">
                                      <p:cBhvr>
                                        <p:cTn id="1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www.avforums.com/proxy.php?image=http%3A%2F%2Fwww.executivetrusteetraining.com%2Fwp-content%2Fuploads%2F2013%2F02%2Fcement-crash-test-dummies-1600-46663-e1361213321966.jpg&amp;hash=f349e9d350cc57136469c94fc0189323">
            <a:extLst>
              <a:ext uri="{FF2B5EF4-FFF2-40B4-BE49-F238E27FC236}">
                <a16:creationId xmlns:a16="http://schemas.microsoft.com/office/drawing/2014/main" id="{22D6A588-1324-4B11-8868-408E6E560E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671" b="10022"/>
          <a:stretch/>
        </p:blipFill>
        <p:spPr bwMode="auto">
          <a:xfrm>
            <a:off x="0" y="182880"/>
            <a:ext cx="12192000" cy="61447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965ECC7-BA25-4260-8B02-2BCD1235C1BD}"/>
              </a:ext>
            </a:extLst>
          </p:cNvPr>
          <p:cNvSpPr txBox="1"/>
          <p:nvPr/>
        </p:nvSpPr>
        <p:spPr>
          <a:xfrm>
            <a:off x="213360" y="5082492"/>
            <a:ext cx="11978640" cy="1107996"/>
          </a:xfrm>
          <a:prstGeom prst="rect">
            <a:avLst/>
          </a:prstGeom>
          <a:noFill/>
        </p:spPr>
        <p:txBody>
          <a:bodyPr wrap="square" rtlCol="0">
            <a:spAutoFit/>
          </a:bodyPr>
          <a:lstStyle/>
          <a:p>
            <a:r>
              <a:rPr lang="en-US" sz="6600" b="1" spc="50" dirty="0">
                <a:ln w="9525" cmpd="sng">
                  <a:solidFill>
                    <a:schemeClr val="accent1"/>
                  </a:solidFill>
                  <a:prstDash val="solid"/>
                </a:ln>
                <a:solidFill>
                  <a:srgbClr val="70AD47">
                    <a:tint val="1000"/>
                  </a:srgbClr>
                </a:solidFill>
                <a:effectLst>
                  <a:glow rad="38100">
                    <a:schemeClr val="accent1">
                      <a:alpha val="40000"/>
                    </a:schemeClr>
                  </a:glow>
                </a:effectLst>
              </a:rPr>
              <a:t>Operation Validation Framework</a:t>
            </a:r>
            <a:endParaRPr lang="en-ZA" sz="66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extLst>
      <p:ext uri="{BB962C8B-B14F-4D97-AF65-F5344CB8AC3E}">
        <p14:creationId xmlns:p14="http://schemas.microsoft.com/office/powerpoint/2010/main" val="13353255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https://www.starwindsoftware.com/blog/wp-content/uploads/2016/11/powershell-cim_1.jpg">
            <a:extLst>
              <a:ext uri="{FF2B5EF4-FFF2-40B4-BE49-F238E27FC236}">
                <a16:creationId xmlns:a16="http://schemas.microsoft.com/office/drawing/2014/main" id="{F96E5BFD-68D2-420C-B312-6B08587079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0048"/>
            <a:ext cx="12192000" cy="68484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66ACBF-5228-4719-A015-D2CF199145A8}"/>
              </a:ext>
            </a:extLst>
          </p:cNvPr>
          <p:cNvSpPr txBox="1"/>
          <p:nvPr/>
        </p:nvSpPr>
        <p:spPr>
          <a:xfrm>
            <a:off x="1422400" y="3290073"/>
            <a:ext cx="10769600" cy="2914965"/>
          </a:xfrm>
          <a:prstGeom prst="rect">
            <a:avLst/>
          </a:prstGeom>
          <a:solidFill>
            <a:srgbClr val="2E75B6">
              <a:alpha val="85882"/>
            </a:srgbClr>
          </a:solidFill>
          <a:ln>
            <a:solidFill>
              <a:schemeClr val="accent1"/>
            </a:solidFill>
          </a:ln>
        </p:spPr>
        <p:txBody>
          <a:bodyPr wrap="square" rtlCol="0">
            <a:spAutoFit/>
          </a:bodyPr>
          <a:lstStyle/>
          <a:p>
            <a:pPr>
              <a:lnSpc>
                <a:spcPct val="150000"/>
              </a:lnSpc>
            </a:pPr>
            <a:r>
              <a:rPr lang="en-US" sz="5400" b="1" dirty="0" err="1">
                <a:solidFill>
                  <a:schemeClr val="bg1"/>
                </a:solidFill>
              </a:rPr>
              <a:t>PoShMon</a:t>
            </a:r>
            <a:endParaRPr lang="en-US" sz="5400" b="1" dirty="0">
              <a:solidFill>
                <a:schemeClr val="bg1"/>
              </a:solidFill>
            </a:endParaRPr>
          </a:p>
          <a:p>
            <a:pPr marL="685800" indent="-685800">
              <a:lnSpc>
                <a:spcPct val="150000"/>
              </a:lnSpc>
              <a:buFont typeface="Arial" panose="020B0604020202020204" pitchFamily="34" charset="0"/>
              <a:buChar char="•"/>
            </a:pPr>
            <a:r>
              <a:rPr lang="en-US" sz="3600" b="1" u="sng" dirty="0">
                <a:solidFill>
                  <a:schemeClr val="bg1"/>
                </a:solidFill>
              </a:rPr>
              <a:t>http://powershellgallery.com/packages/PoShMon</a:t>
            </a:r>
          </a:p>
          <a:p>
            <a:pPr marL="685800" indent="-685800">
              <a:lnSpc>
                <a:spcPct val="150000"/>
              </a:lnSpc>
              <a:buFont typeface="Arial" panose="020B0604020202020204" pitchFamily="34" charset="0"/>
              <a:buChar char="•"/>
            </a:pPr>
            <a:r>
              <a:rPr lang="en-ZA" sz="3600" b="1" u="sng" dirty="0">
                <a:solidFill>
                  <a:schemeClr val="bg1"/>
                </a:solidFill>
              </a:rPr>
              <a:t>https://github.com/HiltonGiesenow/PoShMon</a:t>
            </a:r>
          </a:p>
        </p:txBody>
      </p:sp>
    </p:spTree>
    <p:extLst>
      <p:ext uri="{BB962C8B-B14F-4D97-AF65-F5344CB8AC3E}">
        <p14:creationId xmlns:p14="http://schemas.microsoft.com/office/powerpoint/2010/main" val="33003806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www.eslwriting.org/wp-content/uploads/classroom-old.jpg">
            <a:extLst>
              <a:ext uri="{FF2B5EF4-FFF2-40B4-BE49-F238E27FC236}">
                <a16:creationId xmlns:a16="http://schemas.microsoft.com/office/drawing/2014/main" id="{BA2B3606-92EF-4ACF-8A8B-94D7439327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225"/>
          <a:stretch/>
        </p:blipFill>
        <p:spPr bwMode="auto">
          <a:xfrm>
            <a:off x="0" y="1"/>
            <a:ext cx="12192000" cy="63195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F26AF81-0CF3-40DE-8EB3-88973AE01F0C}"/>
              </a:ext>
            </a:extLst>
          </p:cNvPr>
          <p:cNvSpPr txBox="1"/>
          <p:nvPr/>
        </p:nvSpPr>
        <p:spPr>
          <a:xfrm>
            <a:off x="2" y="2892955"/>
            <a:ext cx="11204294"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2: Avoid ‘Ad-hoc’ Monitoring</a:t>
            </a:r>
            <a:endParaRPr lang="en-ZA" sz="5400" b="1" dirty="0">
              <a:solidFill>
                <a:schemeClr val="bg1"/>
              </a:solidFill>
            </a:endParaRPr>
          </a:p>
        </p:txBody>
      </p:sp>
      <p:sp>
        <p:nvSpPr>
          <p:cNvPr id="5" name="TextBox 4">
            <a:extLst>
              <a:ext uri="{FF2B5EF4-FFF2-40B4-BE49-F238E27FC236}">
                <a16:creationId xmlns:a16="http://schemas.microsoft.com/office/drawing/2014/main" id="{196087B8-2650-4060-8307-29B09080B774}"/>
              </a:ext>
            </a:extLst>
          </p:cNvPr>
          <p:cNvSpPr txBox="1"/>
          <p:nvPr/>
        </p:nvSpPr>
        <p:spPr>
          <a:xfrm>
            <a:off x="2" y="1711767"/>
            <a:ext cx="1081024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1: Monitoring is Important!</a:t>
            </a:r>
            <a:endParaRPr lang="en-ZA" sz="5400" b="1" dirty="0">
              <a:solidFill>
                <a:schemeClr val="bg1"/>
              </a:solidFill>
            </a:endParaRPr>
          </a:p>
        </p:txBody>
      </p:sp>
      <p:sp>
        <p:nvSpPr>
          <p:cNvPr id="6" name="TextBox 5">
            <a:extLst>
              <a:ext uri="{FF2B5EF4-FFF2-40B4-BE49-F238E27FC236}">
                <a16:creationId xmlns:a16="http://schemas.microsoft.com/office/drawing/2014/main" id="{38C0E27E-02BF-4089-A6A3-B98AE7F3995D}"/>
              </a:ext>
            </a:extLst>
          </p:cNvPr>
          <p:cNvSpPr txBox="1"/>
          <p:nvPr/>
        </p:nvSpPr>
        <p:spPr>
          <a:xfrm>
            <a:off x="0" y="4074143"/>
            <a:ext cx="9711159"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3: Using a Tool is Better</a:t>
            </a:r>
            <a:endParaRPr lang="en-ZA" sz="5400" b="1" dirty="0">
              <a:solidFill>
                <a:schemeClr val="bg1"/>
              </a:solidFill>
            </a:endParaRPr>
          </a:p>
        </p:txBody>
      </p:sp>
      <p:sp>
        <p:nvSpPr>
          <p:cNvPr id="7" name="TextBox 6">
            <a:extLst>
              <a:ext uri="{FF2B5EF4-FFF2-40B4-BE49-F238E27FC236}">
                <a16:creationId xmlns:a16="http://schemas.microsoft.com/office/drawing/2014/main" id="{3F146EBD-E7E1-4A33-B0D2-C11CDA50FB43}"/>
              </a:ext>
            </a:extLst>
          </p:cNvPr>
          <p:cNvSpPr txBox="1"/>
          <p:nvPr/>
        </p:nvSpPr>
        <p:spPr>
          <a:xfrm>
            <a:off x="0" y="5255331"/>
            <a:ext cx="11065399"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Lesson 4: Use the Best Tool You Can</a:t>
            </a:r>
            <a:endParaRPr lang="en-ZA" sz="5400" b="1" dirty="0">
              <a:solidFill>
                <a:schemeClr val="bg1"/>
              </a:solidFill>
            </a:endParaRPr>
          </a:p>
        </p:txBody>
      </p:sp>
    </p:spTree>
    <p:extLst>
      <p:ext uri="{BB962C8B-B14F-4D97-AF65-F5344CB8AC3E}">
        <p14:creationId xmlns:p14="http://schemas.microsoft.com/office/powerpoint/2010/main" val="257854402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sublistuff.files.wordpress.com/2013/01/steps.jpg">
            <a:extLst>
              <a:ext uri="{FF2B5EF4-FFF2-40B4-BE49-F238E27FC236}">
                <a16:creationId xmlns:a16="http://schemas.microsoft.com/office/drawing/2014/main" id="{00BD2D2F-96EF-4C53-AE71-905A947E2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3601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E957BF8-3953-4D69-BFFE-7B4597AB78C4}"/>
              </a:ext>
            </a:extLst>
          </p:cNvPr>
          <p:cNvSpPr txBox="1"/>
          <p:nvPr/>
        </p:nvSpPr>
        <p:spPr>
          <a:xfrm>
            <a:off x="873889" y="4614245"/>
            <a:ext cx="549797" cy="1862048"/>
          </a:xfrm>
          <a:prstGeom prst="rect">
            <a:avLst/>
          </a:prstGeom>
          <a:noFill/>
        </p:spPr>
        <p:txBody>
          <a:bodyPr wrap="square" rtlCol="0">
            <a:spAutoFit/>
          </a:bodyPr>
          <a:lstStyle/>
          <a:p>
            <a:r>
              <a:rPr lang="en-US" sz="11500" b="1" dirty="0">
                <a:ln w="22225">
                  <a:solidFill>
                    <a:schemeClr val="accent2"/>
                  </a:solidFill>
                  <a:prstDash val="solid"/>
                </a:ln>
                <a:solidFill>
                  <a:schemeClr val="accent2">
                    <a:lumMod val="40000"/>
                    <a:lumOff val="60000"/>
                  </a:schemeClr>
                </a:solidFill>
              </a:rPr>
              <a:t>1</a:t>
            </a:r>
            <a:endParaRPr lang="en-ZA" sz="11500" b="1" dirty="0">
              <a:ln w="22225">
                <a:solidFill>
                  <a:schemeClr val="accent2"/>
                </a:solidFill>
                <a:prstDash val="solid"/>
              </a:ln>
              <a:solidFill>
                <a:schemeClr val="accent2">
                  <a:lumMod val="40000"/>
                  <a:lumOff val="60000"/>
                </a:schemeClr>
              </a:solidFill>
            </a:endParaRPr>
          </a:p>
        </p:txBody>
      </p:sp>
      <p:sp>
        <p:nvSpPr>
          <p:cNvPr id="5" name="TextBox 4">
            <a:extLst>
              <a:ext uri="{FF2B5EF4-FFF2-40B4-BE49-F238E27FC236}">
                <a16:creationId xmlns:a16="http://schemas.microsoft.com/office/drawing/2014/main" id="{CE21C2A0-04B7-4F03-9B11-DA97001B79A4}"/>
              </a:ext>
            </a:extLst>
          </p:cNvPr>
          <p:cNvSpPr txBox="1"/>
          <p:nvPr/>
        </p:nvSpPr>
        <p:spPr>
          <a:xfrm>
            <a:off x="2878238" y="3892757"/>
            <a:ext cx="549797" cy="1862048"/>
          </a:xfrm>
          <a:prstGeom prst="rect">
            <a:avLst/>
          </a:prstGeom>
          <a:noFill/>
        </p:spPr>
        <p:txBody>
          <a:bodyPr wrap="square" rtlCol="0">
            <a:spAutoFit/>
          </a:bodyPr>
          <a:lstStyle/>
          <a:p>
            <a:r>
              <a:rPr lang="en-US" sz="11500" b="1" dirty="0">
                <a:ln w="22225">
                  <a:solidFill>
                    <a:schemeClr val="accent6">
                      <a:lumMod val="20000"/>
                      <a:lumOff val="80000"/>
                    </a:schemeClr>
                  </a:solidFill>
                  <a:prstDash val="solid"/>
                </a:ln>
                <a:solidFill>
                  <a:srgbClr val="0A5D66"/>
                </a:solidFill>
              </a:rPr>
              <a:t>2</a:t>
            </a:r>
            <a:endParaRPr lang="en-ZA" sz="11500" b="1" dirty="0">
              <a:ln w="22225">
                <a:solidFill>
                  <a:schemeClr val="accent6">
                    <a:lumMod val="20000"/>
                    <a:lumOff val="80000"/>
                  </a:schemeClr>
                </a:solidFill>
                <a:prstDash val="solid"/>
              </a:ln>
              <a:solidFill>
                <a:srgbClr val="0A5D66"/>
              </a:solidFill>
            </a:endParaRPr>
          </a:p>
        </p:txBody>
      </p:sp>
      <p:sp>
        <p:nvSpPr>
          <p:cNvPr id="6" name="TextBox 5">
            <a:extLst>
              <a:ext uri="{FF2B5EF4-FFF2-40B4-BE49-F238E27FC236}">
                <a16:creationId xmlns:a16="http://schemas.microsoft.com/office/drawing/2014/main" id="{D4A69963-C071-401F-A203-B3BBD334BB9F}"/>
              </a:ext>
            </a:extLst>
          </p:cNvPr>
          <p:cNvSpPr txBox="1"/>
          <p:nvPr/>
        </p:nvSpPr>
        <p:spPr>
          <a:xfrm>
            <a:off x="5397660" y="2961733"/>
            <a:ext cx="549797" cy="1862048"/>
          </a:xfrm>
          <a:prstGeom prst="rect">
            <a:avLst/>
          </a:prstGeom>
          <a:noFill/>
        </p:spPr>
        <p:txBody>
          <a:bodyPr wrap="square" rtlCol="0">
            <a:spAutoFit/>
          </a:bodyPr>
          <a:lstStyle/>
          <a:p>
            <a:r>
              <a:rPr lang="en-US" sz="11500" b="1" dirty="0">
                <a:ln w="22225">
                  <a:solidFill>
                    <a:schemeClr val="accent6">
                      <a:lumMod val="20000"/>
                      <a:lumOff val="80000"/>
                    </a:schemeClr>
                  </a:solidFill>
                  <a:prstDash val="solid"/>
                </a:ln>
                <a:solidFill>
                  <a:srgbClr val="FFC000"/>
                </a:solidFill>
              </a:rPr>
              <a:t>3</a:t>
            </a:r>
            <a:endParaRPr lang="en-ZA" sz="11500" b="1" dirty="0">
              <a:ln w="22225">
                <a:solidFill>
                  <a:schemeClr val="accent6">
                    <a:lumMod val="20000"/>
                    <a:lumOff val="80000"/>
                  </a:schemeClr>
                </a:solidFill>
                <a:prstDash val="solid"/>
              </a:ln>
              <a:solidFill>
                <a:srgbClr val="FFC000"/>
              </a:solidFill>
            </a:endParaRPr>
          </a:p>
        </p:txBody>
      </p:sp>
      <p:sp>
        <p:nvSpPr>
          <p:cNvPr id="7" name="TextBox 6">
            <a:extLst>
              <a:ext uri="{FF2B5EF4-FFF2-40B4-BE49-F238E27FC236}">
                <a16:creationId xmlns:a16="http://schemas.microsoft.com/office/drawing/2014/main" id="{E409D7C9-5CC6-4FA4-8EF4-526DA8753CE9}"/>
              </a:ext>
            </a:extLst>
          </p:cNvPr>
          <p:cNvSpPr txBox="1"/>
          <p:nvPr/>
        </p:nvSpPr>
        <p:spPr>
          <a:xfrm>
            <a:off x="7731888" y="1783045"/>
            <a:ext cx="549797" cy="1862048"/>
          </a:xfrm>
          <a:prstGeom prst="rect">
            <a:avLst/>
          </a:prstGeom>
          <a:noFill/>
        </p:spPr>
        <p:txBody>
          <a:bodyPr wrap="square" rtlCol="0">
            <a:spAutoFit/>
          </a:bodyPr>
          <a:lstStyle/>
          <a:p>
            <a:r>
              <a:rPr lang="en-US" sz="11500" b="1" dirty="0">
                <a:ln w="22225">
                  <a:solidFill>
                    <a:srgbClr val="002060"/>
                  </a:solidFill>
                  <a:prstDash val="solid"/>
                </a:ln>
                <a:solidFill>
                  <a:srgbClr val="00B0F0"/>
                </a:solidFill>
              </a:rPr>
              <a:t>4</a:t>
            </a:r>
            <a:endParaRPr lang="en-ZA" sz="11500" b="1" dirty="0">
              <a:ln w="22225">
                <a:solidFill>
                  <a:srgbClr val="002060"/>
                </a:solidFill>
                <a:prstDash val="solid"/>
              </a:ln>
              <a:solidFill>
                <a:srgbClr val="00B0F0"/>
              </a:solidFill>
            </a:endParaRPr>
          </a:p>
        </p:txBody>
      </p:sp>
    </p:spTree>
    <p:extLst>
      <p:ext uri="{BB962C8B-B14F-4D97-AF65-F5344CB8AC3E}">
        <p14:creationId xmlns:p14="http://schemas.microsoft.com/office/powerpoint/2010/main" val="85047523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https://i.ytimg.com/vi/KoyiVSd5Sh0/maxresdefault.jpg">
            <a:extLst>
              <a:ext uri="{FF2B5EF4-FFF2-40B4-BE49-F238E27FC236}">
                <a16:creationId xmlns:a16="http://schemas.microsoft.com/office/drawing/2014/main" id="{51BAAD78-6255-4950-81BA-1825675610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533" b="8400"/>
          <a:stretch/>
        </p:blipFill>
        <p:spPr bwMode="auto">
          <a:xfrm>
            <a:off x="0" y="0"/>
            <a:ext cx="12192000" cy="63296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9D9E8BC-B063-4A08-8F95-1A05C158FAD9}"/>
              </a:ext>
            </a:extLst>
          </p:cNvPr>
          <p:cNvSpPr txBox="1"/>
          <p:nvPr/>
        </p:nvSpPr>
        <p:spPr>
          <a:xfrm>
            <a:off x="0" y="5171440"/>
            <a:ext cx="739648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4 - Self Healing</a:t>
            </a:r>
            <a:endParaRPr lang="en-ZA" sz="5400" b="1" dirty="0">
              <a:solidFill>
                <a:schemeClr val="bg1"/>
              </a:solidFill>
            </a:endParaRPr>
          </a:p>
        </p:txBody>
      </p:sp>
    </p:spTree>
    <p:extLst>
      <p:ext uri="{BB962C8B-B14F-4D97-AF65-F5344CB8AC3E}">
        <p14:creationId xmlns:p14="http://schemas.microsoft.com/office/powerpoint/2010/main" val="133338931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a:extLst>
              <a:ext uri="{FF2B5EF4-FFF2-40B4-BE49-F238E27FC236}">
                <a16:creationId xmlns:a16="http://schemas.microsoft.com/office/drawing/2014/main" id="{EA5D5CCF-797D-45B0-B7A9-FDEA4C9F14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2080"/>
            <a:ext cx="12194226" cy="6458159"/>
          </a:xfrm>
          <a:prstGeom prst="rect">
            <a:avLst/>
          </a:prstGeom>
        </p:spPr>
      </p:pic>
    </p:spTree>
    <p:extLst>
      <p:ext uri="{BB962C8B-B14F-4D97-AF65-F5344CB8AC3E}">
        <p14:creationId xmlns:p14="http://schemas.microsoft.com/office/powerpoint/2010/main" val="3890744286"/>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2474EB-9C75-44C3-8A4A-84C61BA1B721}"/>
              </a:ext>
            </a:extLst>
          </p:cNvPr>
          <p:cNvPicPr>
            <a:picLocks noChangeAspect="1"/>
          </p:cNvPicPr>
          <p:nvPr/>
        </p:nvPicPr>
        <p:blipFill rotWithShape="1">
          <a:blip r:embed="rId2">
            <a:extLst>
              <a:ext uri="{28A0092B-C50C-407E-A947-70E740481C1C}">
                <a14:useLocalDpi xmlns:a14="http://schemas.microsoft.com/office/drawing/2010/main" val="0"/>
              </a:ext>
            </a:extLst>
          </a:blip>
          <a:srcRect b="7667"/>
          <a:stretch/>
        </p:blipFill>
        <p:spPr>
          <a:xfrm>
            <a:off x="678" y="0"/>
            <a:ext cx="12190644" cy="6332220"/>
          </a:xfrm>
          <a:prstGeom prst="rect">
            <a:avLst/>
          </a:prstGeom>
        </p:spPr>
      </p:pic>
    </p:spTree>
    <p:extLst>
      <p:ext uri="{BB962C8B-B14F-4D97-AF65-F5344CB8AC3E}">
        <p14:creationId xmlns:p14="http://schemas.microsoft.com/office/powerpoint/2010/main" val="656116223"/>
      </p:ext>
    </p:extLst>
  </p:cSld>
  <p:clrMapOvr>
    <a:masterClrMapping/>
  </p:clrMapOvr>
  <p:transition spd="slow">
    <p:push/>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https://www.icarehealth.co.uk/wp-content/uploads/2014/10/cloud.jpg">
            <a:extLst>
              <a:ext uri="{FF2B5EF4-FFF2-40B4-BE49-F238E27FC236}">
                <a16:creationId xmlns:a16="http://schemas.microsoft.com/office/drawing/2014/main" id="{30FE5F6A-0C84-4DFB-8453-7A9D875E3A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894"/>
          <a:stretch/>
        </p:blipFill>
        <p:spPr bwMode="auto">
          <a:xfrm>
            <a:off x="0" y="-92309"/>
            <a:ext cx="12192000" cy="640166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5E61E9D-487F-4CB3-86F0-3027C50076A3}"/>
              </a:ext>
            </a:extLst>
          </p:cNvPr>
          <p:cNvSpPr txBox="1"/>
          <p:nvPr/>
        </p:nvSpPr>
        <p:spPr>
          <a:xfrm>
            <a:off x="0" y="5171440"/>
            <a:ext cx="739648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Cloud / Hybrid</a:t>
            </a:r>
            <a:endParaRPr lang="en-ZA" sz="5400" b="1" dirty="0">
              <a:solidFill>
                <a:schemeClr val="bg1"/>
              </a:solidFill>
            </a:endParaRPr>
          </a:p>
        </p:txBody>
      </p:sp>
    </p:spTree>
    <p:extLst>
      <p:ext uri="{BB962C8B-B14F-4D97-AF65-F5344CB8AC3E}">
        <p14:creationId xmlns:p14="http://schemas.microsoft.com/office/powerpoint/2010/main" val="17936943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CShredding">
            <a:hlinkClick r:id="" action="ppaction://media"/>
            <a:extLst>
              <a:ext uri="{FF2B5EF4-FFF2-40B4-BE49-F238E27FC236}">
                <a16:creationId xmlns:a16="http://schemas.microsoft.com/office/drawing/2014/main" id="{A52352A1-8E06-48C3-B594-C9BF8F9D1EA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74520" y="0"/>
            <a:ext cx="8450580" cy="6337935"/>
          </a:xfrm>
          <a:prstGeom prst="rect">
            <a:avLst/>
          </a:prstGeom>
        </p:spPr>
      </p:pic>
    </p:spTree>
    <p:extLst>
      <p:ext uri="{BB962C8B-B14F-4D97-AF65-F5344CB8AC3E}">
        <p14:creationId xmlns:p14="http://schemas.microsoft.com/office/powerpoint/2010/main" val="237970493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6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uploads.disquscdn.com/images/e283c70b866b26b23e9e54744bf34d4e9f2a65be68a829994c55984ddb4f7368.jpg">
            <a:extLst>
              <a:ext uri="{FF2B5EF4-FFF2-40B4-BE49-F238E27FC236}">
                <a16:creationId xmlns:a16="http://schemas.microsoft.com/office/drawing/2014/main" id="{82E3FE42-90CE-4CC4-9F55-2C00888CB2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6707"/>
          <a:stretch/>
        </p:blipFill>
        <p:spPr bwMode="auto">
          <a:xfrm>
            <a:off x="0" y="0"/>
            <a:ext cx="12192000" cy="6332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069667"/>
      </p:ext>
    </p:extLst>
  </p:cSld>
  <p:clrMapOvr>
    <a:masterClrMapping/>
  </p:clrMapOvr>
  <p:transition spd="slow">
    <p:push/>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geekculture.co/wp-content/uploads/2016/09/officechairracing.jpg">
            <a:extLst>
              <a:ext uri="{FF2B5EF4-FFF2-40B4-BE49-F238E27FC236}">
                <a16:creationId xmlns:a16="http://schemas.microsoft.com/office/drawing/2014/main" id="{A1BAE019-EDBB-4409-8C60-A71C61B455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606" b="3213"/>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451024"/>
      </p:ext>
    </p:extLst>
  </p:cSld>
  <p:clrMapOvr>
    <a:masterClrMapping/>
  </p:clrMapOvr>
  <p:transition spd="slow">
    <p:push/>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3CE48F-CAA2-4B92-9009-5C8AB9CD7649}"/>
              </a:ext>
            </a:extLst>
          </p:cNvPr>
          <p:cNvSpPr txBox="1"/>
          <p:nvPr/>
        </p:nvSpPr>
        <p:spPr>
          <a:xfrm>
            <a:off x="4267200" y="2103120"/>
            <a:ext cx="3292889" cy="769441"/>
          </a:xfrm>
          <a:prstGeom prst="rect">
            <a:avLst/>
          </a:prstGeom>
          <a:noFill/>
        </p:spPr>
        <p:txBody>
          <a:bodyPr wrap="none" rtlCol="0">
            <a:spAutoFit/>
          </a:bodyPr>
          <a:lstStyle/>
          <a:p>
            <a:r>
              <a:rPr lang="en-US" sz="4400" dirty="0"/>
              <a:t>[ Cloud Only ]</a:t>
            </a:r>
            <a:endParaRPr lang="en-ZA" sz="4400" dirty="0"/>
          </a:p>
        </p:txBody>
      </p:sp>
      <p:pic>
        <p:nvPicPr>
          <p:cNvPr id="1026" name="Picture 2" descr="http://2.bp.blogspot.com/-wqqh08S2F6c/UXVUssXoEFI/AAAAAAAABwg/W1pLOoZ7L64/s1600/photo-789242.JPG">
            <a:extLst>
              <a:ext uri="{FF2B5EF4-FFF2-40B4-BE49-F238E27FC236}">
                <a16:creationId xmlns:a16="http://schemas.microsoft.com/office/drawing/2014/main" id="{84658907-AD65-4FA3-AE8E-DB382DF7C4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C339421-C9E5-4E39-AABD-37D206977795}"/>
              </a:ext>
            </a:extLst>
          </p:cNvPr>
          <p:cNvSpPr txBox="1"/>
          <p:nvPr/>
        </p:nvSpPr>
        <p:spPr>
          <a:xfrm>
            <a:off x="6485144" y="130182"/>
            <a:ext cx="5584936" cy="2062103"/>
          </a:xfrm>
          <a:prstGeom prst="rect">
            <a:avLst/>
          </a:prstGeom>
          <a:solidFill>
            <a:schemeClr val="accent1">
              <a:lumMod val="50000"/>
              <a:alpha val="76078"/>
            </a:scheme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200" dirty="0">
                <a:solidFill>
                  <a:schemeClr val="bg1"/>
                </a:solidFill>
              </a:rPr>
              <a:t>Connectivity</a:t>
            </a:r>
          </a:p>
          <a:p>
            <a:pPr marL="1143000" lvl="1" indent="-685800">
              <a:buFont typeface="Calibri" panose="020F0502020204030204" pitchFamily="34" charset="0"/>
              <a:buChar char="›"/>
            </a:pPr>
            <a:r>
              <a:rPr lang="en-US" sz="3200" dirty="0">
                <a:solidFill>
                  <a:schemeClr val="bg1"/>
                </a:solidFill>
              </a:rPr>
              <a:t>Edges</a:t>
            </a:r>
          </a:p>
          <a:p>
            <a:pPr marL="685800" indent="-685800">
              <a:buFont typeface="Calibri" panose="020F0502020204030204" pitchFamily="34" charset="0"/>
              <a:buChar char="›"/>
            </a:pPr>
            <a:r>
              <a:rPr lang="en-US" sz="3200" dirty="0">
                <a:solidFill>
                  <a:schemeClr val="bg1"/>
                </a:solidFill>
              </a:rPr>
              <a:t>Azure AD (Sync)</a:t>
            </a:r>
          </a:p>
          <a:p>
            <a:pPr marL="685800" indent="-685800">
              <a:buFont typeface="Calibri" panose="020F0502020204030204" pitchFamily="34" charset="0"/>
              <a:buChar char="›"/>
            </a:pPr>
            <a:r>
              <a:rPr lang="en-US" sz="3200" dirty="0">
                <a:solidFill>
                  <a:schemeClr val="bg1"/>
                </a:solidFill>
              </a:rPr>
              <a:t>ADFS (Sign In)</a:t>
            </a:r>
            <a:endParaRPr lang="en-ZA" sz="3200" dirty="0">
              <a:solidFill>
                <a:schemeClr val="bg1"/>
              </a:solidFill>
            </a:endParaRPr>
          </a:p>
        </p:txBody>
      </p:sp>
      <p:sp>
        <p:nvSpPr>
          <p:cNvPr id="6" name="TextBox 5">
            <a:extLst>
              <a:ext uri="{FF2B5EF4-FFF2-40B4-BE49-F238E27FC236}">
                <a16:creationId xmlns:a16="http://schemas.microsoft.com/office/drawing/2014/main" id="{BFA8F244-ECEB-49A9-83B6-01A3AB9E3720}"/>
              </a:ext>
            </a:extLst>
          </p:cNvPr>
          <p:cNvSpPr txBox="1"/>
          <p:nvPr/>
        </p:nvSpPr>
        <p:spPr>
          <a:xfrm>
            <a:off x="175784" y="3568226"/>
            <a:ext cx="5737860" cy="2554545"/>
          </a:xfrm>
          <a:prstGeom prst="rect">
            <a:avLst/>
          </a:prstGeom>
          <a:solidFill>
            <a:schemeClr val="accent6">
              <a:lumMod val="50000"/>
              <a:alpha val="76078"/>
            </a:scheme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200" strike="sngStrike" dirty="0">
                <a:solidFill>
                  <a:schemeClr val="bg1"/>
                </a:solidFill>
              </a:rPr>
              <a:t>Servers (SP, OWA, SQL)</a:t>
            </a:r>
          </a:p>
          <a:p>
            <a:pPr marL="685800" indent="-685800">
              <a:buFont typeface="Calibri" panose="020F0502020204030204" pitchFamily="34" charset="0"/>
              <a:buChar char="›"/>
            </a:pPr>
            <a:r>
              <a:rPr lang="en-US" sz="3200" strike="sngStrike" dirty="0">
                <a:solidFill>
                  <a:schemeClr val="bg1"/>
                </a:solidFill>
              </a:rPr>
              <a:t>Storage</a:t>
            </a:r>
          </a:p>
          <a:p>
            <a:pPr marL="685800" indent="-685800">
              <a:buFont typeface="Calibri" panose="020F0502020204030204" pitchFamily="34" charset="0"/>
              <a:buChar char="›"/>
            </a:pPr>
            <a:r>
              <a:rPr lang="en-US" sz="3200" strike="sngStrike" dirty="0">
                <a:solidFill>
                  <a:schemeClr val="bg1"/>
                </a:solidFill>
              </a:rPr>
              <a:t>Security Accounts</a:t>
            </a:r>
          </a:p>
          <a:p>
            <a:pPr marL="685800" indent="-685800">
              <a:buFont typeface="Calibri" panose="020F0502020204030204" pitchFamily="34" charset="0"/>
              <a:buChar char="›"/>
            </a:pPr>
            <a:r>
              <a:rPr lang="en-US" sz="3200" strike="sngStrike" dirty="0">
                <a:solidFill>
                  <a:schemeClr val="bg1"/>
                </a:solidFill>
              </a:rPr>
              <a:t>Admins</a:t>
            </a:r>
          </a:p>
          <a:p>
            <a:pPr marL="685800" indent="-685800">
              <a:buFont typeface="Calibri" panose="020F0502020204030204" pitchFamily="34" charset="0"/>
              <a:buChar char="›"/>
            </a:pPr>
            <a:r>
              <a:rPr lang="en-US" sz="3200" strike="sngStrike" dirty="0">
                <a:solidFill>
                  <a:schemeClr val="bg1"/>
                </a:solidFill>
              </a:rPr>
              <a:t>Remote Access</a:t>
            </a:r>
            <a:endParaRPr lang="en-ZA" sz="3200" strike="sngStrike" dirty="0">
              <a:solidFill>
                <a:schemeClr val="bg1"/>
              </a:solidFill>
            </a:endParaRPr>
          </a:p>
        </p:txBody>
      </p:sp>
    </p:spTree>
    <p:extLst>
      <p:ext uri="{BB962C8B-B14F-4D97-AF65-F5344CB8AC3E}">
        <p14:creationId xmlns:p14="http://schemas.microsoft.com/office/powerpoint/2010/main" val="11100274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wipe(left)">
                                      <p:cBhvr>
                                        <p:cTn id="7" dur="500"/>
                                        <p:tgtEl>
                                          <p:spTgt spid="6">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left)">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wipe(left)">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wipe(left)">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wipe(left)">
                                      <p:cBhvr>
                                        <p:cTn id="27" dur="500"/>
                                        <p:tgtEl>
                                          <p:spTgt spid="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wipe(left)">
                                      <p:cBhvr>
                                        <p:cTn id="32" dur="500"/>
                                        <p:tgtEl>
                                          <p:spTgt spid="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5">
                                            <p:bg/>
                                          </p:spTgt>
                                        </p:tgtEl>
                                        <p:attrNameLst>
                                          <p:attrName>style.visibility</p:attrName>
                                        </p:attrNameLst>
                                      </p:cBhvr>
                                      <p:to>
                                        <p:strVal val="visible"/>
                                      </p:to>
                                    </p:set>
                                    <p:animEffect transition="in" filter="wipe(right)">
                                      <p:cBhvr>
                                        <p:cTn id="37" dur="500"/>
                                        <p:tgtEl>
                                          <p:spTgt spid="5">
                                            <p:bg/>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
                                            <p:txEl>
                                              <p:pRg st="0" end="0"/>
                                            </p:txEl>
                                          </p:spTgt>
                                        </p:tgtEl>
                                        <p:attrNameLst>
                                          <p:attrName>style.visibility</p:attrName>
                                        </p:attrNameLst>
                                      </p:cBhvr>
                                      <p:to>
                                        <p:strVal val="visible"/>
                                      </p:to>
                                    </p:set>
                                    <p:animEffect transition="in" filter="wipe(left)">
                                      <p:cBhvr>
                                        <p:cTn id="42" dur="500"/>
                                        <p:tgtEl>
                                          <p:spTgt spid="5">
                                            <p:txEl>
                                              <p:pRg st="0" end="0"/>
                                            </p:txEl>
                                          </p:spTgt>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5">
                                            <p:txEl>
                                              <p:pRg st="1" end="1"/>
                                            </p:txEl>
                                          </p:spTgt>
                                        </p:tgtEl>
                                        <p:attrNameLst>
                                          <p:attrName>style.visibility</p:attrName>
                                        </p:attrNameLst>
                                      </p:cBhvr>
                                      <p:to>
                                        <p:strVal val="visible"/>
                                      </p:to>
                                    </p:set>
                                    <p:animEffect transition="in" filter="wipe(left)">
                                      <p:cBhvr>
                                        <p:cTn id="45" dur="500"/>
                                        <p:tgtEl>
                                          <p:spTgt spid="5">
                                            <p:txEl>
                                              <p:pRg st="1" end="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5">
                                            <p:txEl>
                                              <p:pRg st="2" end="2"/>
                                            </p:txEl>
                                          </p:spTgt>
                                        </p:tgtEl>
                                        <p:attrNameLst>
                                          <p:attrName>style.visibility</p:attrName>
                                        </p:attrNameLst>
                                      </p:cBhvr>
                                      <p:to>
                                        <p:strVal val="visible"/>
                                      </p:to>
                                    </p:set>
                                    <p:animEffect transition="in" filter="wipe(left)">
                                      <p:cBhvr>
                                        <p:cTn id="50" dur="500"/>
                                        <p:tgtEl>
                                          <p:spTgt spid="5">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5">
                                            <p:txEl>
                                              <p:pRg st="3" end="3"/>
                                            </p:txEl>
                                          </p:spTgt>
                                        </p:tgtEl>
                                        <p:attrNameLst>
                                          <p:attrName>style.visibility</p:attrName>
                                        </p:attrNameLst>
                                      </p:cBhvr>
                                      <p:to>
                                        <p:strVal val="visible"/>
                                      </p:to>
                                    </p:set>
                                    <p:animEffect transition="in" filter="wipe(left)">
                                      <p:cBhvr>
                                        <p:cTn id="55"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P spid="6" grpId="0" build="p"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rivetedlit.com/wp-content/uploads/2016/10/zombies.jpg">
            <a:extLst>
              <a:ext uri="{FF2B5EF4-FFF2-40B4-BE49-F238E27FC236}">
                <a16:creationId xmlns:a16="http://schemas.microsoft.com/office/drawing/2014/main" id="{62274B13-DAC5-4729-9BEC-788176D732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730" b="6367"/>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8166527"/>
      </p:ext>
    </p:extLst>
  </p:cSld>
  <p:clrMapOvr>
    <a:masterClrMapping/>
  </p:clrMapOvr>
  <p:transition spd="slow">
    <p:push/>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3CE48F-CAA2-4B92-9009-5C8AB9CD7649}"/>
              </a:ext>
            </a:extLst>
          </p:cNvPr>
          <p:cNvSpPr txBox="1"/>
          <p:nvPr/>
        </p:nvSpPr>
        <p:spPr>
          <a:xfrm>
            <a:off x="4267200" y="2103120"/>
            <a:ext cx="3292889" cy="769441"/>
          </a:xfrm>
          <a:prstGeom prst="rect">
            <a:avLst/>
          </a:prstGeom>
          <a:noFill/>
        </p:spPr>
        <p:txBody>
          <a:bodyPr wrap="none" rtlCol="0">
            <a:spAutoFit/>
          </a:bodyPr>
          <a:lstStyle/>
          <a:p>
            <a:r>
              <a:rPr lang="en-US" sz="4400" dirty="0"/>
              <a:t>[ Cloud Only ]</a:t>
            </a:r>
            <a:endParaRPr lang="en-ZA" sz="4400" dirty="0"/>
          </a:p>
        </p:txBody>
      </p:sp>
      <p:pic>
        <p:nvPicPr>
          <p:cNvPr id="1026" name="Picture 2" descr="http://2.bp.blogspot.com/-wqqh08S2F6c/UXVUssXoEFI/AAAAAAAABwg/W1pLOoZ7L64/s1600/photo-789242.JPG">
            <a:extLst>
              <a:ext uri="{FF2B5EF4-FFF2-40B4-BE49-F238E27FC236}">
                <a16:creationId xmlns:a16="http://schemas.microsoft.com/office/drawing/2014/main" id="{84658907-AD65-4FA3-AE8E-DB382DF7C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C339421-C9E5-4E39-AABD-37D206977795}"/>
              </a:ext>
            </a:extLst>
          </p:cNvPr>
          <p:cNvSpPr txBox="1"/>
          <p:nvPr/>
        </p:nvSpPr>
        <p:spPr>
          <a:xfrm>
            <a:off x="6485144" y="130182"/>
            <a:ext cx="5584936" cy="2062103"/>
          </a:xfrm>
          <a:prstGeom prst="rect">
            <a:avLst/>
          </a:prstGeom>
          <a:solidFill>
            <a:schemeClr val="accent1">
              <a:lumMod val="50000"/>
              <a:alpha val="76078"/>
            </a:scheme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200" dirty="0">
                <a:solidFill>
                  <a:schemeClr val="bg1"/>
                </a:solidFill>
              </a:rPr>
              <a:t>Connectivity</a:t>
            </a:r>
          </a:p>
          <a:p>
            <a:pPr marL="1143000" lvl="1" indent="-685800">
              <a:buFont typeface="Calibri" panose="020F0502020204030204" pitchFamily="34" charset="0"/>
              <a:buChar char="›"/>
            </a:pPr>
            <a:r>
              <a:rPr lang="en-US" sz="3200" dirty="0">
                <a:solidFill>
                  <a:schemeClr val="bg1"/>
                </a:solidFill>
              </a:rPr>
              <a:t>Edges</a:t>
            </a:r>
          </a:p>
          <a:p>
            <a:pPr marL="685800" indent="-685800">
              <a:buFont typeface="Calibri" panose="020F0502020204030204" pitchFamily="34" charset="0"/>
              <a:buChar char="›"/>
            </a:pPr>
            <a:r>
              <a:rPr lang="en-US" sz="3200" dirty="0">
                <a:solidFill>
                  <a:schemeClr val="bg1"/>
                </a:solidFill>
              </a:rPr>
              <a:t>Azure AD (Sync)</a:t>
            </a:r>
          </a:p>
          <a:p>
            <a:pPr marL="685800" indent="-685800">
              <a:buFont typeface="Calibri" panose="020F0502020204030204" pitchFamily="34" charset="0"/>
              <a:buChar char="›"/>
            </a:pPr>
            <a:r>
              <a:rPr lang="en-US" sz="3200" dirty="0">
                <a:solidFill>
                  <a:schemeClr val="bg1"/>
                </a:solidFill>
              </a:rPr>
              <a:t>ADFS (Sign In)</a:t>
            </a:r>
            <a:endParaRPr lang="en-ZA" sz="3200" dirty="0">
              <a:solidFill>
                <a:schemeClr val="bg1"/>
              </a:solidFill>
            </a:endParaRPr>
          </a:p>
        </p:txBody>
      </p:sp>
      <p:sp>
        <p:nvSpPr>
          <p:cNvPr id="6" name="TextBox 5">
            <a:extLst>
              <a:ext uri="{FF2B5EF4-FFF2-40B4-BE49-F238E27FC236}">
                <a16:creationId xmlns:a16="http://schemas.microsoft.com/office/drawing/2014/main" id="{BFA8F244-ECEB-49A9-83B6-01A3AB9E3720}"/>
              </a:ext>
            </a:extLst>
          </p:cNvPr>
          <p:cNvSpPr txBox="1"/>
          <p:nvPr/>
        </p:nvSpPr>
        <p:spPr>
          <a:xfrm>
            <a:off x="175784" y="3568226"/>
            <a:ext cx="5737860" cy="2554545"/>
          </a:xfrm>
          <a:prstGeom prst="rect">
            <a:avLst/>
          </a:prstGeom>
          <a:solidFill>
            <a:schemeClr val="accent6">
              <a:lumMod val="50000"/>
              <a:alpha val="76078"/>
            </a:scheme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200" strike="sngStrike" dirty="0">
                <a:solidFill>
                  <a:schemeClr val="bg1"/>
                </a:solidFill>
              </a:rPr>
              <a:t>Servers (SP, OWA, SQL)</a:t>
            </a:r>
          </a:p>
          <a:p>
            <a:pPr marL="685800" indent="-685800">
              <a:buFont typeface="Calibri" panose="020F0502020204030204" pitchFamily="34" charset="0"/>
              <a:buChar char="›"/>
            </a:pPr>
            <a:r>
              <a:rPr lang="en-US" sz="3200" strike="sngStrike" dirty="0">
                <a:solidFill>
                  <a:schemeClr val="bg1"/>
                </a:solidFill>
              </a:rPr>
              <a:t>Storage</a:t>
            </a:r>
          </a:p>
          <a:p>
            <a:pPr marL="685800" indent="-685800">
              <a:buFont typeface="Calibri" panose="020F0502020204030204" pitchFamily="34" charset="0"/>
              <a:buChar char="›"/>
            </a:pPr>
            <a:r>
              <a:rPr lang="en-US" sz="3200" strike="sngStrike" dirty="0">
                <a:solidFill>
                  <a:schemeClr val="bg1"/>
                </a:solidFill>
              </a:rPr>
              <a:t>Security Accounts</a:t>
            </a:r>
          </a:p>
          <a:p>
            <a:pPr marL="685800" indent="-685800">
              <a:buFont typeface="Calibri" panose="020F0502020204030204" pitchFamily="34" charset="0"/>
              <a:buChar char="›"/>
            </a:pPr>
            <a:r>
              <a:rPr lang="en-US" sz="3200" strike="sngStrike" dirty="0">
                <a:solidFill>
                  <a:schemeClr val="bg1"/>
                </a:solidFill>
              </a:rPr>
              <a:t>Admins</a:t>
            </a:r>
          </a:p>
          <a:p>
            <a:pPr marL="685800" indent="-685800">
              <a:buFont typeface="Calibri" panose="020F0502020204030204" pitchFamily="34" charset="0"/>
              <a:buChar char="›"/>
            </a:pPr>
            <a:r>
              <a:rPr lang="en-US" sz="3200" strike="sngStrike" dirty="0">
                <a:solidFill>
                  <a:schemeClr val="bg1"/>
                </a:solidFill>
              </a:rPr>
              <a:t>Remote Access</a:t>
            </a:r>
            <a:endParaRPr lang="en-ZA" sz="3200" strike="sngStrike" dirty="0">
              <a:solidFill>
                <a:schemeClr val="bg1"/>
              </a:solidFill>
            </a:endParaRPr>
          </a:p>
        </p:txBody>
      </p:sp>
      <p:sp>
        <p:nvSpPr>
          <p:cNvPr id="7" name="TextBox 6">
            <a:extLst>
              <a:ext uri="{FF2B5EF4-FFF2-40B4-BE49-F238E27FC236}">
                <a16:creationId xmlns:a16="http://schemas.microsoft.com/office/drawing/2014/main" id="{E4F483F4-AB58-4BA5-9DF5-C2C3D2809755}"/>
              </a:ext>
            </a:extLst>
          </p:cNvPr>
          <p:cNvSpPr txBox="1"/>
          <p:nvPr/>
        </p:nvSpPr>
        <p:spPr>
          <a:xfrm>
            <a:off x="175784" y="3568226"/>
            <a:ext cx="5737860" cy="2554545"/>
          </a:xfrm>
          <a:prstGeom prst="rect">
            <a:avLst/>
          </a:prstGeom>
          <a:solidFill>
            <a:schemeClr val="accent6">
              <a:lumMod val="50000"/>
              <a:alpha val="76078"/>
            </a:scheme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200" dirty="0">
                <a:solidFill>
                  <a:schemeClr val="bg1"/>
                </a:solidFill>
              </a:rPr>
              <a:t>Servers (SP, OWA, SQL)</a:t>
            </a:r>
          </a:p>
          <a:p>
            <a:pPr marL="685800" indent="-685800">
              <a:buFont typeface="Calibri" panose="020F0502020204030204" pitchFamily="34" charset="0"/>
              <a:buChar char="›"/>
            </a:pPr>
            <a:r>
              <a:rPr lang="en-US" sz="3200" dirty="0">
                <a:solidFill>
                  <a:schemeClr val="bg1"/>
                </a:solidFill>
              </a:rPr>
              <a:t>Storage</a:t>
            </a:r>
          </a:p>
          <a:p>
            <a:pPr marL="685800" indent="-685800">
              <a:buFont typeface="Calibri" panose="020F0502020204030204" pitchFamily="34" charset="0"/>
              <a:buChar char="›"/>
            </a:pPr>
            <a:r>
              <a:rPr lang="en-US" sz="3200" dirty="0">
                <a:solidFill>
                  <a:schemeClr val="bg1"/>
                </a:solidFill>
              </a:rPr>
              <a:t>Security Accounts</a:t>
            </a:r>
          </a:p>
          <a:p>
            <a:pPr marL="685800" indent="-685800">
              <a:buFont typeface="Calibri" panose="020F0502020204030204" pitchFamily="34" charset="0"/>
              <a:buChar char="›"/>
            </a:pPr>
            <a:r>
              <a:rPr lang="en-US" sz="3200" dirty="0">
                <a:solidFill>
                  <a:schemeClr val="bg1"/>
                </a:solidFill>
              </a:rPr>
              <a:t>Admins</a:t>
            </a:r>
          </a:p>
          <a:p>
            <a:pPr marL="685800" indent="-685800">
              <a:buFont typeface="Calibri" panose="020F0502020204030204" pitchFamily="34" charset="0"/>
              <a:buChar char="›"/>
            </a:pPr>
            <a:r>
              <a:rPr lang="en-US" sz="3200" dirty="0">
                <a:solidFill>
                  <a:schemeClr val="bg1"/>
                </a:solidFill>
              </a:rPr>
              <a:t>Remote Access</a:t>
            </a:r>
            <a:endParaRPr lang="en-ZA" sz="3200" dirty="0">
              <a:solidFill>
                <a:schemeClr val="bg1"/>
              </a:solidFill>
            </a:endParaRPr>
          </a:p>
        </p:txBody>
      </p:sp>
      <p:sp>
        <p:nvSpPr>
          <p:cNvPr id="8" name="TextBox 7">
            <a:extLst>
              <a:ext uri="{FF2B5EF4-FFF2-40B4-BE49-F238E27FC236}">
                <a16:creationId xmlns:a16="http://schemas.microsoft.com/office/drawing/2014/main" id="{248E89D8-AB4F-41B7-99DE-4C84CC211CC5}"/>
              </a:ext>
            </a:extLst>
          </p:cNvPr>
          <p:cNvSpPr txBox="1"/>
          <p:nvPr/>
        </p:nvSpPr>
        <p:spPr>
          <a:xfrm>
            <a:off x="6183892" y="3568225"/>
            <a:ext cx="5737860" cy="2554545"/>
          </a:xfrm>
          <a:prstGeom prst="rect">
            <a:avLst/>
          </a:prstGeom>
          <a:solidFill>
            <a:schemeClr val="accent6">
              <a:lumMod val="50000"/>
              <a:alpha val="76078"/>
            </a:scheme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3200" dirty="0">
                <a:solidFill>
                  <a:schemeClr val="bg1"/>
                </a:solidFill>
              </a:rPr>
              <a:t>Hybrid Services</a:t>
            </a:r>
          </a:p>
          <a:p>
            <a:pPr marL="1143000" lvl="1" indent="-685800">
              <a:buFont typeface="Calibri" panose="020F0502020204030204" pitchFamily="34" charset="0"/>
              <a:buChar char="›"/>
            </a:pPr>
            <a:r>
              <a:rPr lang="en-US" sz="3200" dirty="0">
                <a:solidFill>
                  <a:schemeClr val="bg1"/>
                </a:solidFill>
              </a:rPr>
              <a:t>Managed Metadata</a:t>
            </a:r>
          </a:p>
          <a:p>
            <a:pPr marL="1143000" lvl="1" indent="-685800">
              <a:buFont typeface="Calibri" panose="020F0502020204030204" pitchFamily="34" charset="0"/>
              <a:buChar char="›"/>
            </a:pPr>
            <a:r>
              <a:rPr lang="en-US" sz="3200" dirty="0">
                <a:solidFill>
                  <a:schemeClr val="bg1"/>
                </a:solidFill>
              </a:rPr>
              <a:t>Search</a:t>
            </a:r>
          </a:p>
          <a:p>
            <a:pPr marL="1143000" lvl="1" indent="-685800">
              <a:buFont typeface="Calibri" panose="020F0502020204030204" pitchFamily="34" charset="0"/>
              <a:buChar char="›"/>
            </a:pPr>
            <a:r>
              <a:rPr lang="en-US" sz="3200" dirty="0">
                <a:solidFill>
                  <a:schemeClr val="bg1"/>
                </a:solidFill>
              </a:rPr>
              <a:t>Auditing</a:t>
            </a:r>
          </a:p>
          <a:p>
            <a:pPr marL="685800" indent="-685800">
              <a:buFont typeface="Calibri" panose="020F0502020204030204" pitchFamily="34" charset="0"/>
              <a:buChar char="›"/>
            </a:pPr>
            <a:r>
              <a:rPr lang="en-US" sz="3200" dirty="0">
                <a:solidFill>
                  <a:schemeClr val="bg1"/>
                </a:solidFill>
              </a:rPr>
              <a:t>Data Gateway (“Bridge”)</a:t>
            </a:r>
            <a:endParaRPr lang="en-ZA" sz="3200" dirty="0">
              <a:solidFill>
                <a:schemeClr val="bg1"/>
              </a:solidFill>
            </a:endParaRPr>
          </a:p>
        </p:txBody>
      </p:sp>
    </p:spTree>
    <p:extLst>
      <p:ext uri="{BB962C8B-B14F-4D97-AF65-F5344CB8AC3E}">
        <p14:creationId xmlns:p14="http://schemas.microsoft.com/office/powerpoint/2010/main" val="41952747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alesman.red/wp-content/uploads/2015/05/ron-car-salesman.jpg">
            <a:extLst>
              <a:ext uri="{FF2B5EF4-FFF2-40B4-BE49-F238E27FC236}">
                <a16:creationId xmlns:a16="http://schemas.microsoft.com/office/drawing/2014/main" id="{5A173E0C-42DE-498C-9F9C-C3FBABFBEF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407"/>
          <a:stretch/>
        </p:blipFill>
        <p:spPr bwMode="auto">
          <a:xfrm>
            <a:off x="0" y="0"/>
            <a:ext cx="12192000" cy="635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54459"/>
      </p:ext>
    </p:extLst>
  </p:cSld>
  <p:clrMapOvr>
    <a:masterClrMapping/>
  </p:clrMapOvr>
  <p:transition spd="slow">
    <p:push/>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Background" descr="https://az616578.vo.msecnd.net/files/2017/02/28/636238413840188819-1000877561_Saying_GoodBye.png">
            <a:extLst>
              <a:ext uri="{FF2B5EF4-FFF2-40B4-BE49-F238E27FC236}">
                <a16:creationId xmlns:a16="http://schemas.microsoft.com/office/drawing/2014/main" id="{4B3AAFF6-4ED1-41A7-B49A-6045D3AA62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423" b="7005"/>
          <a:stretch/>
        </p:blipFill>
        <p:spPr bwMode="auto">
          <a:xfrm>
            <a:off x="0" y="0"/>
            <a:ext cx="12273280" cy="635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156151"/>
      </p:ext>
    </p:extLst>
  </p:cSld>
  <p:clrMapOvr>
    <a:masterClrMapping/>
  </p:clrMapOvr>
  <p:transition spd="slow">
    <p:push/>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http://pre03.deviantart.net/b536/th/pre/f/2012/247/3/7/37d8a5d7c30bda6d87fed489103c2ba8-d5dirlp.jpg">
            <a:extLst>
              <a:ext uri="{FF2B5EF4-FFF2-40B4-BE49-F238E27FC236}">
                <a16:creationId xmlns:a16="http://schemas.microsoft.com/office/drawing/2014/main" id="{4D4D289C-04C3-485C-9773-8D1B35EC999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682"/>
          <a:stretch/>
        </p:blipFill>
        <p:spPr bwMode="auto">
          <a:xfrm>
            <a:off x="0" y="0"/>
            <a:ext cx="12192000" cy="6350000"/>
          </a:xfrm>
          <a:prstGeom prst="rect">
            <a:avLst/>
          </a:prstGeom>
          <a:noFill/>
          <a:extLst>
            <a:ext uri="{909E8E84-426E-40DD-AFC4-6F175D3DCCD1}">
              <a14:hiddenFill xmlns:a14="http://schemas.microsoft.com/office/drawing/2010/main">
                <a:solidFill>
                  <a:srgbClr val="FFFFFF"/>
                </a:solidFill>
              </a14:hiddenFill>
            </a:ext>
          </a:extLst>
        </p:spPr>
      </p:pic>
      <p:pic>
        <p:nvPicPr>
          <p:cNvPr id="3" name="Protest">
            <a:extLst>
              <a:ext uri="{FF2B5EF4-FFF2-40B4-BE49-F238E27FC236}">
                <a16:creationId xmlns:a16="http://schemas.microsoft.com/office/drawing/2014/main" id="{DB252F1C-8E97-41A3-8184-871E1C803696}"/>
              </a:ext>
            </a:extLst>
          </p:cNvPr>
          <p:cNvPicPr>
            <a:picLocks noChangeAspect="1"/>
          </p:cNvPicPr>
          <p:nvPr/>
        </p:nvPicPr>
        <p:blipFill rotWithShape="1">
          <a:blip r:embed="rId5">
            <a:extLst>
              <a:ext uri="{28A0092B-C50C-407E-A947-70E740481C1C}">
                <a14:useLocalDpi xmlns:a14="http://schemas.microsoft.com/office/drawing/2010/main" val="0"/>
              </a:ext>
            </a:extLst>
          </a:blip>
          <a:srcRect t="14054" b="7802"/>
          <a:stretch/>
        </p:blipFill>
        <p:spPr>
          <a:xfrm>
            <a:off x="0" y="0"/>
            <a:ext cx="12192000" cy="6350000"/>
          </a:xfrm>
          <a:prstGeom prst="rect">
            <a:avLst/>
          </a:prstGeom>
        </p:spPr>
      </p:pic>
      <p:pic>
        <p:nvPicPr>
          <p:cNvPr id="4" name="Hand for Help">
            <a:extLst>
              <a:ext uri="{FF2B5EF4-FFF2-40B4-BE49-F238E27FC236}">
                <a16:creationId xmlns:a16="http://schemas.microsoft.com/office/drawing/2014/main" id="{78915DD1-BEA8-4E9C-A1A5-432DA938B9B5}"/>
              </a:ext>
            </a:extLst>
          </p:cNvPr>
          <p:cNvPicPr>
            <a:picLocks noChangeAspect="1"/>
          </p:cNvPicPr>
          <p:nvPr/>
        </p:nvPicPr>
        <p:blipFill rotWithShape="1">
          <a:blip r:embed="rId6">
            <a:extLst>
              <a:ext uri="{28A0092B-C50C-407E-A947-70E740481C1C}">
                <a14:useLocalDpi xmlns:a14="http://schemas.microsoft.com/office/drawing/2010/main" val="0"/>
              </a:ext>
            </a:extLst>
          </a:blip>
          <a:srcRect t="20126" b="9858"/>
          <a:stretch/>
        </p:blipFill>
        <p:spPr>
          <a:xfrm>
            <a:off x="0" y="1"/>
            <a:ext cx="12192000" cy="6350000"/>
          </a:xfrm>
          <a:prstGeom prst="rect">
            <a:avLst/>
          </a:prstGeom>
        </p:spPr>
      </p:pic>
      <p:pic>
        <p:nvPicPr>
          <p:cNvPr id="5" name="Fresh Coffee" descr="https://www.office-coffee.co.uk/assets/10-ways-to-be-happy-at-work-1170x700.jpg" hidden="1">
            <a:extLst>
              <a:ext uri="{FF2B5EF4-FFF2-40B4-BE49-F238E27FC236}">
                <a16:creationId xmlns:a16="http://schemas.microsoft.com/office/drawing/2014/main" id="{750F201C-1177-460C-9268-95391542E86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991" b="11601"/>
          <a:stretch/>
        </p:blipFill>
        <p:spPr bwMode="auto">
          <a:xfrm>
            <a:off x="0" y="0"/>
            <a:ext cx="12192000" cy="6350000"/>
          </a:xfrm>
          <a:prstGeom prst="rect">
            <a:avLst/>
          </a:prstGeom>
          <a:noFill/>
          <a:extLst>
            <a:ext uri="{909E8E84-426E-40DD-AFC4-6F175D3DCCD1}">
              <a14:hiddenFill xmlns:a14="http://schemas.microsoft.com/office/drawing/2010/main">
                <a:solidFill>
                  <a:srgbClr val="FFFFFF"/>
                </a:solidFill>
              </a14:hiddenFill>
            </a:ext>
          </a:extLst>
        </p:spPr>
      </p:pic>
      <p:pic>
        <p:nvPicPr>
          <p:cNvPr id="6" name="MoneyInCouch" descr="https://fm.cnbc.com/applications/cnbc.com/resources/img/editorial/2013/11/21/101218340-95631174.1910x1000.jpg">
            <a:extLst>
              <a:ext uri="{FF2B5EF4-FFF2-40B4-BE49-F238E27FC236}">
                <a16:creationId xmlns:a16="http://schemas.microsoft.com/office/drawing/2014/main" id="{9F72226E-95C3-4D8C-AD00-0D4EEB7095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2192000" cy="6339840"/>
          </a:xfrm>
          <a:prstGeom prst="rect">
            <a:avLst/>
          </a:prstGeom>
          <a:noFill/>
          <a:extLst>
            <a:ext uri="{909E8E84-426E-40DD-AFC4-6F175D3DCCD1}">
              <a14:hiddenFill xmlns:a14="http://schemas.microsoft.com/office/drawing/2010/main">
                <a:solidFill>
                  <a:srgbClr val="FFFFFF"/>
                </a:solidFill>
              </a14:hiddenFill>
            </a:ext>
          </a:extLst>
        </p:spPr>
      </p:pic>
      <p:pic>
        <p:nvPicPr>
          <p:cNvPr id="7" name="FordFactory" descr="https://fthmb.tqn.com/QiGeV7n9DillZ_jmUJw2FlzWzag=/6358x4945/filters:fill(auto,1)/about/fordassemblyline-56b6b8355f9b5829f83428af.jpg">
            <a:extLst>
              <a:ext uri="{FF2B5EF4-FFF2-40B4-BE49-F238E27FC236}">
                <a16:creationId xmlns:a16="http://schemas.microsoft.com/office/drawing/2014/main" id="{2D26B573-A013-48BE-9884-97F871CE44D8}"/>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8985" r="821" b="16469"/>
          <a:stretch/>
        </p:blipFill>
        <p:spPr bwMode="auto">
          <a:xfrm>
            <a:off x="0" y="1"/>
            <a:ext cx="12192000" cy="6350000"/>
          </a:xfrm>
          <a:prstGeom prst="rect">
            <a:avLst/>
          </a:prstGeom>
          <a:noFill/>
          <a:extLst>
            <a:ext uri="{909E8E84-426E-40DD-AFC4-6F175D3DCCD1}">
              <a14:hiddenFill xmlns:a14="http://schemas.microsoft.com/office/drawing/2010/main">
                <a:solidFill>
                  <a:srgbClr val="FFFFFF"/>
                </a:solidFill>
              </a14:hiddenFill>
            </a:ext>
          </a:extLst>
        </p:spPr>
      </p:pic>
      <p:pic>
        <p:nvPicPr>
          <p:cNvPr id="8" name="Knife" descr="https://images-na.ssl-images-amazon.com/images/I/71dhUFWIgvL._SL1500_.jpg">
            <a:extLst>
              <a:ext uri="{FF2B5EF4-FFF2-40B4-BE49-F238E27FC236}">
                <a16:creationId xmlns:a16="http://schemas.microsoft.com/office/drawing/2014/main" id="{52F88120-53CD-4F39-8284-4106B5BE994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68449" y="0"/>
            <a:ext cx="6655101" cy="6370494"/>
          </a:xfrm>
          <a:prstGeom prst="rect">
            <a:avLst/>
          </a:prstGeom>
          <a:noFill/>
          <a:extLst>
            <a:ext uri="{909E8E84-426E-40DD-AFC4-6F175D3DCCD1}">
              <a14:hiddenFill xmlns:a14="http://schemas.microsoft.com/office/drawing/2010/main">
                <a:solidFill>
                  <a:srgbClr val="FFFFFF"/>
                </a:solidFill>
              </a14:hiddenFill>
            </a:ext>
          </a:extLst>
        </p:spPr>
      </p:pic>
      <p:pic>
        <p:nvPicPr>
          <p:cNvPr id="9" name="Scales" descr="http://rabbisacks.org/wp-content/uploads/2017/09/scales-of-justice-e1426607270457.jpg">
            <a:extLst>
              <a:ext uri="{FF2B5EF4-FFF2-40B4-BE49-F238E27FC236}">
                <a16:creationId xmlns:a16="http://schemas.microsoft.com/office/drawing/2014/main" id="{E9929B87-3EBB-4A49-8FF1-200D9B90C8F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4587" b="7390"/>
          <a:stretch/>
        </p:blipFill>
        <p:spPr bwMode="auto">
          <a:xfrm>
            <a:off x="-2" y="0"/>
            <a:ext cx="12211539" cy="6350001"/>
          </a:xfrm>
          <a:prstGeom prst="rect">
            <a:avLst/>
          </a:prstGeom>
          <a:noFill/>
          <a:extLst>
            <a:ext uri="{909E8E84-426E-40DD-AFC4-6F175D3DCCD1}">
              <a14:hiddenFill xmlns:a14="http://schemas.microsoft.com/office/drawing/2010/main">
                <a:solidFill>
                  <a:srgbClr val="FFFFFF"/>
                </a:solidFill>
              </a14:hiddenFill>
            </a:ext>
          </a:extLst>
        </p:spPr>
      </p:pic>
      <p:pic>
        <p:nvPicPr>
          <p:cNvPr id="10" name="PowerShell" descr="https://www.starwindsoftware.com/blog/wp-content/uploads/2016/11/powershell-cim_1.jpg">
            <a:extLst>
              <a:ext uri="{FF2B5EF4-FFF2-40B4-BE49-F238E27FC236}">
                <a16:creationId xmlns:a16="http://schemas.microsoft.com/office/drawing/2014/main" id="{24A75C49-D75C-4470-A2AF-6D2342B8AD9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6979" r="80"/>
          <a:stretch/>
        </p:blipFill>
        <p:spPr bwMode="auto">
          <a:xfrm>
            <a:off x="29306" y="0"/>
            <a:ext cx="12182231" cy="6370494"/>
          </a:xfrm>
          <a:prstGeom prst="rect">
            <a:avLst/>
          </a:prstGeom>
          <a:noFill/>
          <a:extLst>
            <a:ext uri="{909E8E84-426E-40DD-AFC4-6F175D3DCCD1}">
              <a14:hiddenFill xmlns:a14="http://schemas.microsoft.com/office/drawing/2010/main">
                <a:solidFill>
                  <a:srgbClr val="FFFFFF"/>
                </a:solidFill>
              </a14:hiddenFill>
            </a:ext>
          </a:extLst>
        </p:spPr>
      </p:pic>
      <p:pic>
        <p:nvPicPr>
          <p:cNvPr id="13" name="SelfHealing" descr="https://i.ytimg.com/vi/KoyiVSd5Sh0/maxresdefault.jpg">
            <a:extLst>
              <a:ext uri="{FF2B5EF4-FFF2-40B4-BE49-F238E27FC236}">
                <a16:creationId xmlns:a16="http://schemas.microsoft.com/office/drawing/2014/main" id="{0C192777-B02F-453C-A6CA-3F7B14D0987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8533" b="8400"/>
          <a:stretch/>
        </p:blipFill>
        <p:spPr bwMode="auto">
          <a:xfrm>
            <a:off x="48843" y="-2"/>
            <a:ext cx="12192000" cy="6329680"/>
          </a:xfrm>
          <a:prstGeom prst="rect">
            <a:avLst/>
          </a:prstGeom>
          <a:noFill/>
          <a:extLst>
            <a:ext uri="{909E8E84-426E-40DD-AFC4-6F175D3DCCD1}">
              <a14:hiddenFill xmlns:a14="http://schemas.microsoft.com/office/drawing/2010/main">
                <a:solidFill>
                  <a:srgbClr val="FFFFFF"/>
                </a:solidFill>
              </a14:hiddenFill>
            </a:ext>
          </a:extLst>
        </p:spPr>
      </p:pic>
      <p:pic>
        <p:nvPicPr>
          <p:cNvPr id="11" name="Cloud" descr="https://www.icarehealth.co.uk/wp-content/uploads/2014/10/cloud.jpg">
            <a:extLst>
              <a:ext uri="{FF2B5EF4-FFF2-40B4-BE49-F238E27FC236}">
                <a16:creationId xmlns:a16="http://schemas.microsoft.com/office/drawing/2014/main" id="{24AD54A9-9305-48B1-9426-D8ECD975ABF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b="7894"/>
          <a:stretch/>
        </p:blipFill>
        <p:spPr bwMode="auto">
          <a:xfrm>
            <a:off x="9767" y="-35997"/>
            <a:ext cx="12192000" cy="6401669"/>
          </a:xfrm>
          <a:prstGeom prst="rect">
            <a:avLst/>
          </a:prstGeom>
          <a:noFill/>
          <a:extLst>
            <a:ext uri="{909E8E84-426E-40DD-AFC4-6F175D3DCCD1}">
              <a14:hiddenFill xmlns:a14="http://schemas.microsoft.com/office/drawing/2010/main">
                <a:solidFill>
                  <a:srgbClr val="FFFFFF"/>
                </a:solidFill>
              </a14:hiddenFill>
            </a:ext>
          </a:extLst>
        </p:spPr>
      </p:pic>
      <p:pic>
        <p:nvPicPr>
          <p:cNvPr id="12" name="Zombies" descr="http://rivetedlit.com/wp-content/uploads/2016/10/zombies.jpg">
            <a:extLst>
              <a:ext uri="{FF2B5EF4-FFF2-40B4-BE49-F238E27FC236}">
                <a16:creationId xmlns:a16="http://schemas.microsoft.com/office/drawing/2014/main" id="{54D1C9B6-1F70-42D0-9222-B92672E30483}"/>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15730" b="6367"/>
          <a:stretch/>
        </p:blipFill>
        <p:spPr bwMode="auto">
          <a:xfrm>
            <a:off x="24421" y="12571"/>
            <a:ext cx="12192000" cy="6339840"/>
          </a:xfrm>
          <a:prstGeom prst="rect">
            <a:avLst/>
          </a:prstGeom>
          <a:noFill/>
          <a:extLst>
            <a:ext uri="{909E8E84-426E-40DD-AFC4-6F175D3DCCD1}">
              <a14:hiddenFill xmlns:a14="http://schemas.microsoft.com/office/drawing/2010/main">
                <a:solidFill>
                  <a:srgbClr val="FFFFFF"/>
                </a:solidFill>
              </a14:hiddenFill>
            </a:ext>
          </a:extLst>
        </p:spPr>
      </p:pic>
      <p:pic>
        <p:nvPicPr>
          <p:cNvPr id="2" name="BearWaving">
            <a:hlinkClick r:id="" action="ppaction://media"/>
            <a:extLst>
              <a:ext uri="{FF2B5EF4-FFF2-40B4-BE49-F238E27FC236}">
                <a16:creationId xmlns:a16="http://schemas.microsoft.com/office/drawing/2014/main" id="{0511CE68-F4E8-4A71-8775-A8822361D0D9}"/>
              </a:ext>
            </a:extLst>
          </p:cNvPr>
          <p:cNvPicPr>
            <a:picLocks noChangeAspect="1"/>
          </p:cNvPicPr>
          <p:nvPr>
            <a:videoFile r:link="rId2"/>
            <p:extLst>
              <p:ext uri="{DAA4B4D4-6D71-4841-9C94-3DE7FCFB9230}">
                <p14:media xmlns:p14="http://schemas.microsoft.com/office/powerpoint/2010/main" r:embed="rId1"/>
              </p:ext>
            </p:extLst>
          </p:nvPr>
        </p:nvPicPr>
        <p:blipFill>
          <a:blip r:embed="rId16"/>
          <a:stretch>
            <a:fillRect/>
          </a:stretch>
        </p:blipFill>
        <p:spPr>
          <a:xfrm>
            <a:off x="1333886" y="-46526"/>
            <a:ext cx="9621913" cy="6414609"/>
          </a:xfrm>
          <a:prstGeom prst="rect">
            <a:avLst/>
          </a:prstGeom>
        </p:spPr>
      </p:pic>
    </p:spTree>
    <p:extLst>
      <p:ext uri="{BB962C8B-B14F-4D97-AF65-F5344CB8AC3E}">
        <p14:creationId xmlns:p14="http://schemas.microsoft.com/office/powerpoint/2010/main" val="11969234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xit" presetSubtype="32" fill="hold" nodeType="clickEffect">
                                  <p:stCondLst>
                                    <p:cond delay="0"/>
                                  </p:stCondLst>
                                  <p:childTnLst>
                                    <p:anim calcmode="lin" valueType="num">
                                      <p:cBhvr>
                                        <p:cTn id="61" dur="500"/>
                                        <p:tgtEl>
                                          <p:spTgt spid="12"/>
                                        </p:tgtEl>
                                        <p:attrNameLst>
                                          <p:attrName>ppt_w</p:attrName>
                                        </p:attrNameLst>
                                      </p:cBhvr>
                                      <p:tavLst>
                                        <p:tav tm="0">
                                          <p:val>
                                            <p:strVal val="ppt_w"/>
                                          </p:val>
                                        </p:tav>
                                        <p:tav tm="100000">
                                          <p:val>
                                            <p:fltVal val="0"/>
                                          </p:val>
                                        </p:tav>
                                      </p:tavLst>
                                    </p:anim>
                                    <p:anim calcmode="lin" valueType="num">
                                      <p:cBhvr>
                                        <p:cTn id="62" dur="500"/>
                                        <p:tgtEl>
                                          <p:spTgt spid="12"/>
                                        </p:tgtEl>
                                        <p:attrNameLst>
                                          <p:attrName>ppt_h</p:attrName>
                                        </p:attrNameLst>
                                      </p:cBhvr>
                                      <p:tavLst>
                                        <p:tav tm="0">
                                          <p:val>
                                            <p:strVal val="ppt_h"/>
                                          </p:val>
                                        </p:tav>
                                        <p:tav tm="100000">
                                          <p:val>
                                            <p:fltVal val="0"/>
                                          </p:val>
                                        </p:tav>
                                      </p:tavLst>
                                    </p:anim>
                                    <p:animEffect transition="out" filter="fade">
                                      <p:cBhvr>
                                        <p:cTn id="63" dur="500"/>
                                        <p:tgtEl>
                                          <p:spTgt spid="12"/>
                                        </p:tgtEl>
                                      </p:cBhvr>
                                    </p:animEffect>
                                    <p:set>
                                      <p:cBhvr>
                                        <p:cTn id="64" dur="1" fill="hold">
                                          <p:stCondLst>
                                            <p:cond delay="499"/>
                                          </p:stCondLst>
                                        </p:cTn>
                                        <p:tgtEl>
                                          <p:spTgt spid="12"/>
                                        </p:tgtEl>
                                        <p:attrNameLst>
                                          <p:attrName>style.visibility</p:attrName>
                                        </p:attrNameLst>
                                      </p:cBhvr>
                                      <p:to>
                                        <p:strVal val="hidden"/>
                                      </p:to>
                                    </p:set>
                                  </p:childTnLst>
                                </p:cTn>
                              </p:par>
                            </p:childTnLst>
                          </p:cTn>
                        </p:par>
                        <p:par>
                          <p:cTn id="65" fill="hold">
                            <p:stCondLst>
                              <p:cond delay="500"/>
                            </p:stCondLst>
                            <p:childTnLst>
                              <p:par>
                                <p:cTn id="66" presetID="1" presetClass="entr" presetSubtype="0" fill="hold" nodeType="afterEffect">
                                  <p:stCondLst>
                                    <p:cond delay="0"/>
                                  </p:stCondLst>
                                  <p:childTnLst>
                                    <p:set>
                                      <p:cBhvr>
                                        <p:cTn id="67" dur="1" fill="hold">
                                          <p:stCondLst>
                                            <p:cond delay="0"/>
                                          </p:stCondLst>
                                        </p:cTn>
                                        <p:tgtEl>
                                          <p:spTgt spid="2"/>
                                        </p:tgtEl>
                                        <p:attrNameLst>
                                          <p:attrName>style.visibility</p:attrName>
                                        </p:attrNameLst>
                                      </p:cBhvr>
                                      <p:to>
                                        <p:strVal val="visible"/>
                                      </p:to>
                                    </p:set>
                                  </p:childTnLst>
                                </p:cTn>
                              </p:par>
                            </p:childTnLst>
                          </p:cTn>
                        </p:par>
                        <p:par>
                          <p:cTn id="68" fill="hold">
                            <p:stCondLst>
                              <p:cond delay="500"/>
                            </p:stCondLst>
                            <p:childTnLst>
                              <p:par>
                                <p:cTn id="69" presetID="1" presetClass="mediacall" presetSubtype="0" fill="hold" nodeType="afterEffect">
                                  <p:stCondLst>
                                    <p:cond delay="0"/>
                                  </p:stCondLst>
                                  <p:childTnLst>
                                    <p:cmd type="call" cmd="playFrom(0.0)">
                                      <p:cBhvr>
                                        <p:cTn id="70" dur="494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1" fill="hold" display="0">
                  <p:stCondLst>
                    <p:cond delay="indefinite"/>
                  </p:stCondLst>
                </p:cTn>
                <p:tgtEl>
                  <p:spTgt spid="2"/>
                </p:tgtEl>
              </p:cMediaNode>
            </p:video>
            <p:seq concurrent="1" nextAc="seek">
              <p:cTn id="72" restart="whenNotActive" fill="hold" evtFilter="cancelBubble" nodeType="interactiveSeq">
                <p:stCondLst>
                  <p:cond evt="onClick" delay="0">
                    <p:tgtEl>
                      <p:spTgt spid="2"/>
                    </p:tgtEl>
                  </p:cond>
                </p:stCondLst>
                <p:endSync evt="end" delay="0">
                  <p:rtn val="all"/>
                </p:endSync>
                <p:childTnLst>
                  <p:par>
                    <p:cTn id="73" fill="hold">
                      <p:stCondLst>
                        <p:cond delay="0"/>
                      </p:stCondLst>
                      <p:childTnLst>
                        <p:par>
                          <p:cTn id="74" fill="hold">
                            <p:stCondLst>
                              <p:cond delay="0"/>
                            </p:stCondLst>
                            <p:childTnLst>
                              <p:par>
                                <p:cTn id="75" presetID="2" presetClass="mediacall" presetSubtype="0" fill="hold" nodeType="clickEffect">
                                  <p:stCondLst>
                                    <p:cond delay="0"/>
                                  </p:stCondLst>
                                  <p:childTnLst>
                                    <p:cmd type="call" cmd="togglePause">
                                      <p:cBhvr>
                                        <p:cTn id="76"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aaihs.org/wp-content/uploads/2017/01/kkk-1024x599.jpeg">
            <a:extLst>
              <a:ext uri="{FF2B5EF4-FFF2-40B4-BE49-F238E27FC236}">
                <a16:creationId xmlns:a16="http://schemas.microsoft.com/office/drawing/2014/main" id="{B92186EA-4EBF-40FC-89A3-ECBE590563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104"/>
          <a:stretch/>
        </p:blipFill>
        <p:spPr bwMode="auto">
          <a:xfrm>
            <a:off x="0" y="-76201"/>
            <a:ext cx="12192000" cy="6411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554589"/>
      </p:ext>
    </p:extLst>
  </p:cSld>
  <p:clrMapOvr>
    <a:masterClrMapping/>
  </p:clrMapOvr>
  <p:transition spd="slow">
    <p:push/>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Image result for goodbye">
            <a:extLst>
              <a:ext uri="{FF2B5EF4-FFF2-40B4-BE49-F238E27FC236}">
                <a16:creationId xmlns:a16="http://schemas.microsoft.com/office/drawing/2014/main" id="{3738DDF9-FAF4-4CDC-9E03-E1D242B971C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5625" b="6376"/>
          <a:stretch/>
        </p:blipFill>
        <p:spPr bwMode="auto">
          <a:xfrm>
            <a:off x="0" y="0"/>
            <a:ext cx="12192000" cy="6339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913781"/>
      </p:ext>
    </p:extLst>
  </p:cSld>
  <p:clrMapOvr>
    <a:masterClrMapping/>
  </p:clrMapOvr>
  <p:transition spd="slow">
    <p:push/>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939174" y="713955"/>
            <a:ext cx="8509626" cy="738664"/>
          </a:xfrm>
          <a:prstGeom prst="rect">
            <a:avLst/>
          </a:prstGeom>
          <a:noFill/>
        </p:spPr>
        <p:txBody>
          <a:bodyPr wrap="square" rtlCol="0" anchor="t">
            <a:spAutoFit/>
          </a:bodyPr>
          <a:lstStyle/>
          <a:p>
            <a:r>
              <a:rPr lang="en-GB" sz="4200" b="1" dirty="0">
                <a:solidFill>
                  <a:srgbClr val="0A5D66"/>
                </a:solidFill>
                <a:latin typeface="Calibri" charset="0"/>
                <a:ea typeface="Calibri" charset="0"/>
                <a:cs typeface="Calibri" charset="0"/>
              </a:rPr>
              <a:t>HEADLINE TITLE TEXT</a:t>
            </a:r>
          </a:p>
        </p:txBody>
      </p:sp>
      <p:sp>
        <p:nvSpPr>
          <p:cNvPr id="5" name="TextBox 4"/>
          <p:cNvSpPr txBox="1"/>
          <p:nvPr/>
        </p:nvSpPr>
        <p:spPr>
          <a:xfrm>
            <a:off x="939173" y="1543130"/>
            <a:ext cx="10117709" cy="4278094"/>
          </a:xfrm>
          <a:prstGeom prst="rect">
            <a:avLst/>
          </a:prstGeom>
          <a:noFill/>
        </p:spPr>
        <p:txBody>
          <a:bodyPr wrap="square" rtlCol="0" anchor="t">
            <a:spAutoFit/>
          </a:bodyPr>
          <a:lstStyle/>
          <a:p>
            <a:r>
              <a:rPr lang="en-GB" sz="3400" dirty="0">
                <a:solidFill>
                  <a:srgbClr val="666666"/>
                </a:solidFill>
                <a:latin typeface="Calibri Light" charset="0"/>
                <a:ea typeface="Calibri Light" charset="0"/>
                <a:cs typeface="Calibri Light" charset="0"/>
              </a:rPr>
              <a:t>Lorem ipsum </a:t>
            </a:r>
            <a:r>
              <a:rPr lang="en-GB" sz="3400" dirty="0" err="1">
                <a:solidFill>
                  <a:srgbClr val="666666"/>
                </a:solidFill>
                <a:latin typeface="Calibri Light" charset="0"/>
                <a:ea typeface="Calibri Light" charset="0"/>
                <a:cs typeface="Calibri Light" charset="0"/>
              </a:rPr>
              <a:t>dolor</a:t>
            </a:r>
            <a:r>
              <a:rPr lang="en-GB" sz="3400" dirty="0">
                <a:solidFill>
                  <a:srgbClr val="666666"/>
                </a:solidFill>
                <a:latin typeface="Calibri Light" charset="0"/>
                <a:ea typeface="Calibri Light" charset="0"/>
                <a:cs typeface="Calibri Light" charset="0"/>
              </a:rPr>
              <a:t> sit </a:t>
            </a:r>
            <a:r>
              <a:rPr lang="en-GB" sz="3400" dirty="0" err="1">
                <a:solidFill>
                  <a:srgbClr val="666666"/>
                </a:solidFill>
                <a:latin typeface="Calibri Light" charset="0"/>
                <a:ea typeface="Calibri Light" charset="0"/>
                <a:cs typeface="Calibri Light" charset="0"/>
              </a:rPr>
              <a:t>amet</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consectetur</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adipiscing</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elit</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sed</a:t>
            </a:r>
            <a:r>
              <a:rPr lang="en-GB" sz="3400" dirty="0">
                <a:solidFill>
                  <a:srgbClr val="666666"/>
                </a:solidFill>
                <a:latin typeface="Calibri Light" charset="0"/>
                <a:ea typeface="Calibri Light" charset="0"/>
                <a:cs typeface="Calibri Light" charset="0"/>
              </a:rPr>
              <a:t> do </a:t>
            </a:r>
            <a:r>
              <a:rPr lang="en-GB" sz="3400" dirty="0" err="1">
                <a:solidFill>
                  <a:srgbClr val="666666"/>
                </a:solidFill>
                <a:latin typeface="Calibri Light" charset="0"/>
                <a:ea typeface="Calibri Light" charset="0"/>
                <a:cs typeface="Calibri Light" charset="0"/>
              </a:rPr>
              <a:t>eiusmod</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tempor</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incididunt</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ut</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labore</a:t>
            </a:r>
            <a:r>
              <a:rPr lang="en-GB" sz="3400" dirty="0">
                <a:solidFill>
                  <a:srgbClr val="666666"/>
                </a:solidFill>
                <a:latin typeface="Calibri Light" charset="0"/>
                <a:ea typeface="Calibri Light" charset="0"/>
                <a:cs typeface="Calibri Light" charset="0"/>
              </a:rPr>
              <a:t> et </a:t>
            </a:r>
            <a:r>
              <a:rPr lang="en-GB" sz="3400" dirty="0" err="1">
                <a:solidFill>
                  <a:srgbClr val="666666"/>
                </a:solidFill>
                <a:latin typeface="Calibri Light" charset="0"/>
                <a:ea typeface="Calibri Light" charset="0"/>
                <a:cs typeface="Calibri Light" charset="0"/>
              </a:rPr>
              <a:t>dolore</a:t>
            </a:r>
            <a:r>
              <a:rPr lang="en-GB" sz="3400" dirty="0">
                <a:solidFill>
                  <a:srgbClr val="666666"/>
                </a:solidFill>
                <a:latin typeface="Calibri Light" charset="0"/>
                <a:ea typeface="Calibri Light" charset="0"/>
                <a:cs typeface="Calibri Light" charset="0"/>
              </a:rPr>
              <a:t> magna </a:t>
            </a:r>
            <a:r>
              <a:rPr lang="en-GB" sz="3400" dirty="0" err="1">
                <a:solidFill>
                  <a:srgbClr val="666666"/>
                </a:solidFill>
                <a:latin typeface="Calibri Light" charset="0"/>
                <a:ea typeface="Calibri Light" charset="0"/>
                <a:cs typeface="Calibri Light" charset="0"/>
              </a:rPr>
              <a:t>aliqua</a:t>
            </a:r>
            <a:r>
              <a:rPr lang="en-GB" sz="3400" dirty="0">
                <a:solidFill>
                  <a:srgbClr val="666666"/>
                </a:solidFill>
                <a:latin typeface="Calibri Light" charset="0"/>
                <a:ea typeface="Calibri Light" charset="0"/>
                <a:cs typeface="Calibri Light" charset="0"/>
              </a:rPr>
              <a:t>.</a:t>
            </a:r>
            <a:br>
              <a:rPr lang="en-GB" sz="3400" dirty="0">
                <a:solidFill>
                  <a:srgbClr val="666666"/>
                </a:solidFill>
                <a:latin typeface="Calibri Light" charset="0"/>
                <a:ea typeface="Calibri Light" charset="0"/>
                <a:cs typeface="Calibri Light" charset="0"/>
              </a:rPr>
            </a:br>
            <a:r>
              <a:rPr lang="en-GB" sz="3400" dirty="0">
                <a:solidFill>
                  <a:srgbClr val="666666"/>
                </a:solidFill>
                <a:latin typeface="Calibri Light" charset="0"/>
                <a:ea typeface="Calibri Light" charset="0"/>
                <a:cs typeface="Calibri Light" charset="0"/>
              </a:rPr>
              <a:t> </a:t>
            </a:r>
          </a:p>
          <a:p>
            <a:pPr marL="914400" lvl="1" indent="-457200">
              <a:buFont typeface="Arial" panose="020B0604020202020204" pitchFamily="34" charset="0"/>
              <a:buChar char="•"/>
            </a:pPr>
            <a:r>
              <a:rPr lang="en-GB" sz="3400" dirty="0" err="1">
                <a:solidFill>
                  <a:srgbClr val="666666"/>
                </a:solidFill>
                <a:latin typeface="Calibri Light" charset="0"/>
                <a:ea typeface="Calibri Light" charset="0"/>
                <a:cs typeface="Calibri Light" charset="0"/>
              </a:rPr>
              <a:t>Ut</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enim</a:t>
            </a:r>
            <a:r>
              <a:rPr lang="en-GB" sz="3400" dirty="0">
                <a:solidFill>
                  <a:srgbClr val="666666"/>
                </a:solidFill>
                <a:latin typeface="Calibri Light" charset="0"/>
                <a:ea typeface="Calibri Light" charset="0"/>
                <a:cs typeface="Calibri Light" charset="0"/>
              </a:rPr>
              <a:t> ad minim </a:t>
            </a:r>
            <a:r>
              <a:rPr lang="en-GB" sz="3400" dirty="0" err="1">
                <a:solidFill>
                  <a:srgbClr val="666666"/>
                </a:solidFill>
                <a:latin typeface="Calibri Light" charset="0"/>
                <a:ea typeface="Calibri Light" charset="0"/>
                <a:cs typeface="Calibri Light" charset="0"/>
              </a:rPr>
              <a:t>veniam</a:t>
            </a:r>
            <a:endParaRPr lang="en-GB" sz="3400" dirty="0">
              <a:solidFill>
                <a:srgbClr val="666666"/>
              </a:solidFill>
              <a:latin typeface="Calibri Light" charset="0"/>
              <a:ea typeface="Calibri Light" charset="0"/>
              <a:cs typeface="Calibri Light" charset="0"/>
            </a:endParaRPr>
          </a:p>
          <a:p>
            <a:pPr marL="914400" lvl="1" indent="-457200">
              <a:buFont typeface="Arial" panose="020B0604020202020204" pitchFamily="34" charset="0"/>
              <a:buChar char="•"/>
            </a:pPr>
            <a:r>
              <a:rPr lang="en-GB" sz="3400" dirty="0" err="1">
                <a:solidFill>
                  <a:srgbClr val="666666"/>
                </a:solidFill>
                <a:latin typeface="Calibri Light" charset="0"/>
                <a:ea typeface="Calibri Light" charset="0"/>
                <a:cs typeface="Calibri Light" charset="0"/>
              </a:rPr>
              <a:t>quis</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nostrud</a:t>
            </a:r>
            <a:r>
              <a:rPr lang="en-GB" sz="3400" dirty="0">
                <a:solidFill>
                  <a:srgbClr val="666666"/>
                </a:solidFill>
                <a:latin typeface="Calibri Light" charset="0"/>
                <a:ea typeface="Calibri Light" charset="0"/>
                <a:cs typeface="Calibri Light" charset="0"/>
              </a:rPr>
              <a:t> exercitation </a:t>
            </a:r>
            <a:r>
              <a:rPr lang="en-GB" sz="3400" dirty="0" err="1">
                <a:solidFill>
                  <a:srgbClr val="666666"/>
                </a:solidFill>
                <a:latin typeface="Calibri Light" charset="0"/>
                <a:ea typeface="Calibri Light" charset="0"/>
                <a:cs typeface="Calibri Light" charset="0"/>
              </a:rPr>
              <a:t>ullamco</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laboris</a:t>
            </a:r>
            <a:endParaRPr lang="en-GB" sz="3400" dirty="0">
              <a:solidFill>
                <a:srgbClr val="666666"/>
              </a:solidFill>
              <a:latin typeface="Calibri Light" charset="0"/>
              <a:ea typeface="Calibri Light" charset="0"/>
              <a:cs typeface="Calibri Light" charset="0"/>
            </a:endParaRPr>
          </a:p>
          <a:p>
            <a:pPr marL="914400" lvl="1" indent="-457200">
              <a:buFont typeface="Arial" panose="020B0604020202020204" pitchFamily="34" charset="0"/>
              <a:buChar char="•"/>
            </a:pPr>
            <a:r>
              <a:rPr lang="en-GB" sz="3400" dirty="0">
                <a:solidFill>
                  <a:srgbClr val="666666"/>
                </a:solidFill>
                <a:latin typeface="Calibri Light" charset="0"/>
                <a:ea typeface="Calibri Light" charset="0"/>
                <a:cs typeface="Calibri Light" charset="0"/>
              </a:rPr>
              <a:t>nisi </a:t>
            </a:r>
            <a:r>
              <a:rPr lang="en-GB" sz="3400" dirty="0" err="1">
                <a:solidFill>
                  <a:srgbClr val="666666"/>
                </a:solidFill>
                <a:latin typeface="Calibri Light" charset="0"/>
                <a:ea typeface="Calibri Light" charset="0"/>
                <a:cs typeface="Calibri Light" charset="0"/>
              </a:rPr>
              <a:t>ut</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aliquip</a:t>
            </a:r>
            <a:r>
              <a:rPr lang="en-GB" sz="3400" dirty="0">
                <a:solidFill>
                  <a:srgbClr val="666666"/>
                </a:solidFill>
                <a:latin typeface="Calibri Light" charset="0"/>
                <a:ea typeface="Calibri Light" charset="0"/>
                <a:cs typeface="Calibri Light" charset="0"/>
              </a:rPr>
              <a:t> ex </a:t>
            </a:r>
            <a:r>
              <a:rPr lang="en-GB" sz="3400" dirty="0" err="1">
                <a:solidFill>
                  <a:srgbClr val="666666"/>
                </a:solidFill>
                <a:latin typeface="Calibri Light" charset="0"/>
                <a:ea typeface="Calibri Light" charset="0"/>
                <a:cs typeface="Calibri Light" charset="0"/>
              </a:rPr>
              <a:t>ea</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commodo</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consequat</a:t>
            </a:r>
            <a:endParaRPr lang="en-GB" sz="3400" dirty="0">
              <a:solidFill>
                <a:srgbClr val="666666"/>
              </a:solidFill>
              <a:latin typeface="Calibri Light" charset="0"/>
              <a:ea typeface="Calibri Light" charset="0"/>
              <a:cs typeface="Calibri Light" charset="0"/>
            </a:endParaRPr>
          </a:p>
          <a:p>
            <a:pPr marL="914400" lvl="1" indent="-457200">
              <a:buFont typeface="Arial" panose="020B0604020202020204" pitchFamily="34" charset="0"/>
              <a:buChar char="•"/>
            </a:pPr>
            <a:r>
              <a:rPr lang="en-GB" sz="3400" dirty="0" err="1">
                <a:solidFill>
                  <a:srgbClr val="666666"/>
                </a:solidFill>
                <a:latin typeface="Calibri Light" charset="0"/>
                <a:ea typeface="Calibri Light" charset="0"/>
                <a:cs typeface="Calibri Light" charset="0"/>
              </a:rPr>
              <a:t>Duis</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aute</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irure</a:t>
            </a:r>
            <a:r>
              <a:rPr lang="en-GB" sz="3400" dirty="0">
                <a:solidFill>
                  <a:srgbClr val="666666"/>
                </a:solidFill>
                <a:latin typeface="Calibri Light" charset="0"/>
                <a:ea typeface="Calibri Light" charset="0"/>
                <a:cs typeface="Calibri Light" charset="0"/>
              </a:rPr>
              <a:t> </a:t>
            </a:r>
            <a:r>
              <a:rPr lang="en-GB" sz="3400" dirty="0" err="1">
                <a:solidFill>
                  <a:srgbClr val="666666"/>
                </a:solidFill>
                <a:latin typeface="Calibri Light" charset="0"/>
                <a:ea typeface="Calibri Light" charset="0"/>
                <a:cs typeface="Calibri Light" charset="0"/>
              </a:rPr>
              <a:t>dolor</a:t>
            </a:r>
            <a:endParaRPr lang="en-GB" sz="3400" dirty="0">
              <a:solidFill>
                <a:srgbClr val="666666"/>
              </a:solidFill>
              <a:latin typeface="Calibri Light" charset="0"/>
              <a:ea typeface="Calibri Light" charset="0"/>
              <a:cs typeface="Calibri Light" charset="0"/>
            </a:endParaRPr>
          </a:p>
        </p:txBody>
      </p:sp>
    </p:spTree>
    <p:extLst>
      <p:ext uri="{BB962C8B-B14F-4D97-AF65-F5344CB8AC3E}">
        <p14:creationId xmlns:p14="http://schemas.microsoft.com/office/powerpoint/2010/main" val="1956091475"/>
      </p:ext>
    </p:extLst>
  </p:cSld>
  <p:clrMapOvr>
    <a:masterClrMapping/>
  </p:clrMapOvr>
  <p:transition spd="slow">
    <p:push/>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57A34-0C7B-4CA8-842C-39B28C2A60B7}"/>
              </a:ext>
            </a:extLst>
          </p:cNvPr>
          <p:cNvSpPr>
            <a:spLocks noGrp="1"/>
          </p:cNvSpPr>
          <p:nvPr>
            <p:ph type="title"/>
          </p:nvPr>
        </p:nvSpPr>
        <p:spPr/>
        <p:txBody>
          <a:bodyPr/>
          <a:lstStyle/>
          <a:p>
            <a:endParaRPr lang="en-ZA"/>
          </a:p>
        </p:txBody>
      </p:sp>
      <p:sp>
        <p:nvSpPr>
          <p:cNvPr id="3" name="Content Placeholder 2">
            <a:extLst>
              <a:ext uri="{FF2B5EF4-FFF2-40B4-BE49-F238E27FC236}">
                <a16:creationId xmlns:a16="http://schemas.microsoft.com/office/drawing/2014/main" id="{E2FFD332-8EA7-49EA-9BC4-3F445B154BFE}"/>
              </a:ext>
            </a:extLst>
          </p:cNvPr>
          <p:cNvSpPr>
            <a:spLocks noGrp="1"/>
          </p:cNvSpPr>
          <p:nvPr>
            <p:ph idx="1"/>
          </p:nvPr>
        </p:nvSpPr>
        <p:spPr/>
        <p:txBody>
          <a:bodyPr/>
          <a:lstStyle/>
          <a:p>
            <a:endParaRPr lang="en-ZA"/>
          </a:p>
        </p:txBody>
      </p:sp>
      <p:pic>
        <p:nvPicPr>
          <p:cNvPr id="1026" name="Picture 2" descr="https://www.appliancesonline.com.au/academy/wp-content/uploads/2012/12/sleeping-laptop.jpg">
            <a:extLst>
              <a:ext uri="{FF2B5EF4-FFF2-40B4-BE49-F238E27FC236}">
                <a16:creationId xmlns:a16="http://schemas.microsoft.com/office/drawing/2014/main" id="{620C1C6A-31B0-498D-A975-9FFF1E572C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786" b="7786"/>
          <a:stretch/>
        </p:blipFill>
        <p:spPr bwMode="auto">
          <a:xfrm>
            <a:off x="-10159" y="-484136"/>
            <a:ext cx="12202159" cy="6828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9342308"/>
      </p:ext>
    </p:extLst>
  </p:cSld>
  <p:clrMapOvr>
    <a:masterClrMapping/>
  </p:clrMapOvr>
  <p:transition spd="slow">
    <p:push/>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typeset-beta.imgix.net/rehost%2F2016%2F9%2F13%2F8b6424d2-7b25-46d6-9f41-7affd61a4d18.jpg">
            <a:extLst>
              <a:ext uri="{FF2B5EF4-FFF2-40B4-BE49-F238E27FC236}">
                <a16:creationId xmlns:a16="http://schemas.microsoft.com/office/drawing/2014/main" id="{24C67835-31A4-44DC-879D-CBDAA729C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0487"/>
            <a:ext cx="12192000" cy="64293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braintellect.com/wp-content/uploads/2015/09/17527030_l.jpg">
            <a:extLst>
              <a:ext uri="{FF2B5EF4-FFF2-40B4-BE49-F238E27FC236}">
                <a16:creationId xmlns:a16="http://schemas.microsoft.com/office/drawing/2014/main" id="{F3DD81A0-EE78-4B41-BC2F-9058702E2EC3}"/>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b="12802"/>
          <a:stretch/>
        </p:blipFill>
        <p:spPr bwMode="auto">
          <a:xfrm>
            <a:off x="2636520" y="-314960"/>
            <a:ext cx="6944360" cy="6055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1792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wipe(down)">
                                      <p:cBhvr>
                                        <p:cTn id="7" dur="580">
                                          <p:stCondLst>
                                            <p:cond delay="0"/>
                                          </p:stCondLst>
                                        </p:cTn>
                                        <p:tgtEl>
                                          <p:spTgt spid="1030"/>
                                        </p:tgtEl>
                                      </p:cBhvr>
                                    </p:animEffect>
                                    <p:anim calcmode="lin" valueType="num">
                                      <p:cBhvr>
                                        <p:cTn id="8" dur="1822" tmFilter="0,0; 0.14,0.36; 0.43,0.73; 0.71,0.91; 1.0,1.0">
                                          <p:stCondLst>
                                            <p:cond delay="0"/>
                                          </p:stCondLst>
                                        </p:cTn>
                                        <p:tgtEl>
                                          <p:spTgt spid="103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3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3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3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3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30"/>
                                        </p:tgtEl>
                                      </p:cBhvr>
                                      <p:to x="100000" y="60000"/>
                                    </p:animScale>
                                    <p:animScale>
                                      <p:cBhvr>
                                        <p:cTn id="14" dur="166" decel="50000">
                                          <p:stCondLst>
                                            <p:cond delay="676"/>
                                          </p:stCondLst>
                                        </p:cTn>
                                        <p:tgtEl>
                                          <p:spTgt spid="1030"/>
                                        </p:tgtEl>
                                      </p:cBhvr>
                                      <p:to x="100000" y="100000"/>
                                    </p:animScale>
                                    <p:animScale>
                                      <p:cBhvr>
                                        <p:cTn id="15" dur="26">
                                          <p:stCondLst>
                                            <p:cond delay="1312"/>
                                          </p:stCondLst>
                                        </p:cTn>
                                        <p:tgtEl>
                                          <p:spTgt spid="1030"/>
                                        </p:tgtEl>
                                      </p:cBhvr>
                                      <p:to x="100000" y="80000"/>
                                    </p:animScale>
                                    <p:animScale>
                                      <p:cBhvr>
                                        <p:cTn id="16" dur="166" decel="50000">
                                          <p:stCondLst>
                                            <p:cond delay="1338"/>
                                          </p:stCondLst>
                                        </p:cTn>
                                        <p:tgtEl>
                                          <p:spTgt spid="1030"/>
                                        </p:tgtEl>
                                      </p:cBhvr>
                                      <p:to x="100000" y="100000"/>
                                    </p:animScale>
                                    <p:animScale>
                                      <p:cBhvr>
                                        <p:cTn id="17" dur="26">
                                          <p:stCondLst>
                                            <p:cond delay="1642"/>
                                          </p:stCondLst>
                                        </p:cTn>
                                        <p:tgtEl>
                                          <p:spTgt spid="1030"/>
                                        </p:tgtEl>
                                      </p:cBhvr>
                                      <p:to x="100000" y="90000"/>
                                    </p:animScale>
                                    <p:animScale>
                                      <p:cBhvr>
                                        <p:cTn id="18" dur="166" decel="50000">
                                          <p:stCondLst>
                                            <p:cond delay="1668"/>
                                          </p:stCondLst>
                                        </p:cTn>
                                        <p:tgtEl>
                                          <p:spTgt spid="1030"/>
                                        </p:tgtEl>
                                      </p:cBhvr>
                                      <p:to x="100000" y="100000"/>
                                    </p:animScale>
                                    <p:animScale>
                                      <p:cBhvr>
                                        <p:cTn id="19" dur="26">
                                          <p:stCondLst>
                                            <p:cond delay="1808"/>
                                          </p:stCondLst>
                                        </p:cTn>
                                        <p:tgtEl>
                                          <p:spTgt spid="1030"/>
                                        </p:tgtEl>
                                      </p:cBhvr>
                                      <p:to x="100000" y="95000"/>
                                    </p:animScale>
                                    <p:animScale>
                                      <p:cBhvr>
                                        <p:cTn id="20" dur="166" decel="50000">
                                          <p:stCondLst>
                                            <p:cond delay="1834"/>
                                          </p:stCondLst>
                                        </p:cTn>
                                        <p:tgtEl>
                                          <p:spTgt spid="103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8" presetClass="emph" presetSubtype="0" repeatCount="indefinite" fill="hold" nodeType="clickEffect">
                                  <p:stCondLst>
                                    <p:cond delay="0"/>
                                  </p:stCondLst>
                                  <p:endCondLst>
                                    <p:cond evt="onNext" delay="0">
                                      <p:tgtEl>
                                        <p:sldTgt/>
                                      </p:tgtEl>
                                    </p:cond>
                                  </p:endCondLst>
                                  <p:childTnLst>
                                    <p:animRot by="21600000">
                                      <p:cBhvr>
                                        <p:cTn id="24" dur="2000" fill="hold"/>
                                        <p:tgtEl>
                                          <p:spTgt spid="103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70EE8-D8DE-4DA0-BB44-6AAB678DF765}"/>
              </a:ext>
            </a:extLst>
          </p:cNvPr>
          <p:cNvSpPr>
            <a:spLocks noGrp="1"/>
          </p:cNvSpPr>
          <p:nvPr>
            <p:ph type="title"/>
          </p:nvPr>
        </p:nvSpPr>
        <p:spPr>
          <a:xfrm>
            <a:off x="838200" y="365125"/>
            <a:ext cx="10515600" cy="1325563"/>
          </a:xfrm>
        </p:spPr>
        <p:txBody>
          <a:bodyPr/>
          <a:lstStyle/>
          <a:p>
            <a:endParaRPr lang="en-ZA"/>
          </a:p>
        </p:txBody>
      </p:sp>
      <p:pic>
        <p:nvPicPr>
          <p:cNvPr id="2050" name="Picture 2" descr="https://www.office-coffee.co.uk/assets/10-ways-to-be-happy-at-work-1170x700.jpg">
            <a:extLst>
              <a:ext uri="{FF2B5EF4-FFF2-40B4-BE49-F238E27FC236}">
                <a16:creationId xmlns:a16="http://schemas.microsoft.com/office/drawing/2014/main" id="{758303E3-3633-48A7-B848-7655E7441D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991" b="10371"/>
          <a:stretch/>
        </p:blipFill>
        <p:spPr bwMode="auto">
          <a:xfrm>
            <a:off x="0" y="-132080"/>
            <a:ext cx="12192000" cy="6441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0592314"/>
      </p:ext>
    </p:extLst>
  </p:cSld>
  <p:clrMapOvr>
    <a:masterClrMapping/>
  </p:clrMapOvr>
  <p:transition spd="slow">
    <p:push/>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1D435-64BE-45F6-AC20-2857487C99F2}"/>
              </a:ext>
            </a:extLst>
          </p:cNvPr>
          <p:cNvSpPr>
            <a:spLocks noGrp="1"/>
          </p:cNvSpPr>
          <p:nvPr>
            <p:ph type="title"/>
          </p:nvPr>
        </p:nvSpPr>
        <p:spPr/>
        <p:txBody>
          <a:bodyPr/>
          <a:lstStyle/>
          <a:p>
            <a:endParaRPr lang="en-ZA"/>
          </a:p>
        </p:txBody>
      </p:sp>
      <p:sp>
        <p:nvSpPr>
          <p:cNvPr id="3" name="Content Placeholder 2">
            <a:extLst>
              <a:ext uri="{FF2B5EF4-FFF2-40B4-BE49-F238E27FC236}">
                <a16:creationId xmlns:a16="http://schemas.microsoft.com/office/drawing/2014/main" id="{2150CBF9-A874-46CF-9549-C7177F9F0FAE}"/>
              </a:ext>
            </a:extLst>
          </p:cNvPr>
          <p:cNvSpPr>
            <a:spLocks noGrp="1"/>
          </p:cNvSpPr>
          <p:nvPr>
            <p:ph idx="1"/>
          </p:nvPr>
        </p:nvSpPr>
        <p:spPr/>
        <p:txBody>
          <a:bodyPr/>
          <a:lstStyle/>
          <a:p>
            <a:endParaRPr lang="en-ZA"/>
          </a:p>
        </p:txBody>
      </p:sp>
      <p:pic>
        <p:nvPicPr>
          <p:cNvPr id="3074" name="Picture 2" descr="Mature adult businessman smashing laptop on fire with hammer : Stock Photo">
            <a:extLst>
              <a:ext uri="{FF2B5EF4-FFF2-40B4-BE49-F238E27FC236}">
                <a16:creationId xmlns:a16="http://schemas.microsoft.com/office/drawing/2014/main" id="{46A2A84B-633C-4BAA-A7DD-A9B09A5F01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771" b="7771"/>
          <a:stretch/>
        </p:blipFill>
        <p:spPr bwMode="auto">
          <a:xfrm>
            <a:off x="0" y="-486887"/>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5200725"/>
      </p:ext>
    </p:extLst>
  </p:cSld>
  <p:clrMapOvr>
    <a:masterClrMapping/>
  </p:clrMapOvr>
  <p:transition spd="slow">
    <p:push/>
  </p:transition>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A463E-20AC-433C-AF58-092175338C59}"/>
              </a:ext>
            </a:extLst>
          </p:cNvPr>
          <p:cNvSpPr>
            <a:spLocks noGrp="1"/>
          </p:cNvSpPr>
          <p:nvPr>
            <p:ph type="title"/>
          </p:nvPr>
        </p:nvSpPr>
        <p:spPr/>
        <p:txBody>
          <a:bodyPr/>
          <a:lstStyle/>
          <a:p>
            <a:endParaRPr lang="en-ZA"/>
          </a:p>
        </p:txBody>
      </p:sp>
      <p:sp>
        <p:nvSpPr>
          <p:cNvPr id="3" name="Content Placeholder 2">
            <a:extLst>
              <a:ext uri="{FF2B5EF4-FFF2-40B4-BE49-F238E27FC236}">
                <a16:creationId xmlns:a16="http://schemas.microsoft.com/office/drawing/2014/main" id="{69B79CF0-6813-47CC-914C-E3DE97BDFE03}"/>
              </a:ext>
            </a:extLst>
          </p:cNvPr>
          <p:cNvSpPr>
            <a:spLocks noGrp="1"/>
          </p:cNvSpPr>
          <p:nvPr>
            <p:ph idx="1"/>
          </p:nvPr>
        </p:nvSpPr>
        <p:spPr/>
        <p:txBody>
          <a:bodyPr/>
          <a:lstStyle/>
          <a:p>
            <a:endParaRPr lang="en-ZA"/>
          </a:p>
        </p:txBody>
      </p:sp>
      <p:pic>
        <p:nvPicPr>
          <p:cNvPr id="5122" name="Picture 2" descr="http://mcknowledge.info/wp-content/uploads/2014/05/Screen-Shot-2014-06-02-at-8.00.59-am.jpg">
            <a:extLst>
              <a:ext uri="{FF2B5EF4-FFF2-40B4-BE49-F238E27FC236}">
                <a16:creationId xmlns:a16="http://schemas.microsoft.com/office/drawing/2014/main" id="{EA8ACACB-5D02-4F85-8302-4571EB5735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6326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437730"/>
      </p:ext>
    </p:extLst>
  </p:cSld>
  <p:clrMapOvr>
    <a:masterClrMapping/>
  </p:clrMapOvr>
  <p:transition spd="slow">
    <p:push/>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220" name="Picture 4" descr="http://www.jamespratt.com/sites/default/files/styles/full_post/public/health%20check_0.png?itok=MUE5BHej">
            <a:extLst>
              <a:ext uri="{FF2B5EF4-FFF2-40B4-BE49-F238E27FC236}">
                <a16:creationId xmlns:a16="http://schemas.microsoft.com/office/drawing/2014/main" id="{DEF31F84-B92F-4BFB-B33A-094CC2D0E7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000"/>
          <a:stretch/>
        </p:blipFill>
        <p:spPr bwMode="auto">
          <a:xfrm>
            <a:off x="0" y="0"/>
            <a:ext cx="11846560" cy="63296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4407E24-7EE5-4154-82EF-3448C2E594DF}"/>
              </a:ext>
            </a:extLst>
          </p:cNvPr>
          <p:cNvSpPr txBox="1"/>
          <p:nvPr/>
        </p:nvSpPr>
        <p:spPr>
          <a:xfrm>
            <a:off x="6512560" y="486578"/>
            <a:ext cx="5679440" cy="4247317"/>
          </a:xfrm>
          <a:prstGeom prst="rect">
            <a:avLst/>
          </a:prstGeom>
          <a:solidFill>
            <a:srgbClr val="2E75B6">
              <a:alpha val="76078"/>
            </a:srgb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5400" dirty="0">
                <a:solidFill>
                  <a:schemeClr val="bg1"/>
                </a:solidFill>
              </a:rPr>
              <a:t>Disk Space</a:t>
            </a:r>
          </a:p>
          <a:p>
            <a:pPr marL="685800" indent="-685800">
              <a:buFont typeface="Calibri" panose="020F0502020204030204" pitchFamily="34" charset="0"/>
              <a:buChar char="›"/>
            </a:pPr>
            <a:r>
              <a:rPr lang="en-US" sz="5400" dirty="0">
                <a:solidFill>
                  <a:schemeClr val="bg1"/>
                </a:solidFill>
              </a:rPr>
              <a:t>Memory</a:t>
            </a:r>
          </a:p>
          <a:p>
            <a:pPr marL="685800" indent="-685800">
              <a:buFont typeface="Calibri" panose="020F0502020204030204" pitchFamily="34" charset="0"/>
              <a:buChar char="›"/>
            </a:pPr>
            <a:r>
              <a:rPr lang="en-US" sz="5400" dirty="0">
                <a:solidFill>
                  <a:schemeClr val="bg1"/>
                </a:solidFill>
              </a:rPr>
              <a:t>CPU</a:t>
            </a:r>
          </a:p>
          <a:p>
            <a:pPr marL="685800" indent="-685800">
              <a:buFont typeface="Calibri" panose="020F0502020204030204" pitchFamily="34" charset="0"/>
              <a:buChar char="›"/>
            </a:pPr>
            <a:r>
              <a:rPr lang="en-US" sz="5400" dirty="0">
                <a:solidFill>
                  <a:schemeClr val="bg1"/>
                </a:solidFill>
              </a:rPr>
              <a:t>Network</a:t>
            </a:r>
          </a:p>
          <a:p>
            <a:pPr marL="685800" indent="-685800">
              <a:buFont typeface="Calibri" panose="020F0502020204030204" pitchFamily="34" charset="0"/>
              <a:buChar char="›"/>
            </a:pPr>
            <a:r>
              <a:rPr lang="en-US" sz="5400" dirty="0">
                <a:solidFill>
                  <a:schemeClr val="bg1"/>
                </a:solidFill>
              </a:rPr>
              <a:t>Event Logs</a:t>
            </a:r>
          </a:p>
        </p:txBody>
      </p:sp>
      <p:sp>
        <p:nvSpPr>
          <p:cNvPr id="6" name="TextBox 5">
            <a:extLst>
              <a:ext uri="{FF2B5EF4-FFF2-40B4-BE49-F238E27FC236}">
                <a16:creationId xmlns:a16="http://schemas.microsoft.com/office/drawing/2014/main" id="{C4B902C8-076B-4977-A4E8-DF6A963F25A9}"/>
              </a:ext>
            </a:extLst>
          </p:cNvPr>
          <p:cNvSpPr txBox="1"/>
          <p:nvPr/>
        </p:nvSpPr>
        <p:spPr>
          <a:xfrm>
            <a:off x="0" y="5220473"/>
            <a:ext cx="9245600" cy="923330"/>
          </a:xfrm>
          <a:prstGeom prst="rect">
            <a:avLst/>
          </a:prstGeom>
          <a:solidFill>
            <a:srgbClr val="2E75B6">
              <a:alpha val="76078"/>
            </a:srgbClr>
          </a:solidFill>
          <a:ln>
            <a:solidFill>
              <a:schemeClr val="accent1"/>
            </a:solidFill>
          </a:ln>
        </p:spPr>
        <p:txBody>
          <a:bodyPr wrap="square" rtlCol="0">
            <a:spAutoFit/>
          </a:bodyPr>
          <a:lstStyle/>
          <a:p>
            <a:pPr algn="r"/>
            <a:r>
              <a:rPr lang="en-US" sz="5400" b="1" dirty="0">
                <a:solidFill>
                  <a:schemeClr val="bg1"/>
                </a:solidFill>
              </a:rPr>
              <a:t>Checklist: Operating System</a:t>
            </a:r>
            <a:endParaRPr lang="en-ZA" sz="5400" b="1" dirty="0">
              <a:solidFill>
                <a:schemeClr val="bg1"/>
              </a:solidFill>
            </a:endParaRPr>
          </a:p>
        </p:txBody>
      </p:sp>
    </p:spTree>
    <p:extLst>
      <p:ext uri="{BB962C8B-B14F-4D97-AF65-F5344CB8AC3E}">
        <p14:creationId xmlns:p14="http://schemas.microsoft.com/office/powerpoint/2010/main" val="24185571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bg/>
                                          </p:spTgt>
                                        </p:tgtEl>
                                        <p:attrNameLst>
                                          <p:attrName>style.visibility</p:attrName>
                                        </p:attrNameLst>
                                      </p:cBhvr>
                                      <p:to>
                                        <p:strVal val="visible"/>
                                      </p:to>
                                    </p:set>
                                    <p:animEffect transition="in" filter="wipe(left)">
                                      <p:cBhvr>
                                        <p:cTn id="11" dur="500"/>
                                        <p:tgtEl>
                                          <p:spTgt spid="3">
                                            <p:bg/>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wipe(left)">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wipe(left)">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wipe(left)">
                                      <p:cBhvr>
                                        <p:cTn id="26" dur="5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wipe(left)">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wipe(left)">
                                      <p:cBhvr>
                                        <p:cTn id="3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5602" name="Picture 2" descr="http://wimtracking.org/wp-content/uploads/2016/11/UploadsNewsArticle4917209main.jpg">
            <a:extLst>
              <a:ext uri="{FF2B5EF4-FFF2-40B4-BE49-F238E27FC236}">
                <a16:creationId xmlns:a16="http://schemas.microsoft.com/office/drawing/2014/main" id="{323B4DA8-385A-4034-B426-5C6EF3EBD3D7}"/>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artisticCrisscrossEtching/>
                    </a14:imgEffect>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0" y="0"/>
            <a:ext cx="11734800" cy="6350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4407E24-7EE5-4154-82EF-3448C2E594DF}"/>
              </a:ext>
            </a:extLst>
          </p:cNvPr>
          <p:cNvSpPr txBox="1"/>
          <p:nvPr/>
        </p:nvSpPr>
        <p:spPr>
          <a:xfrm>
            <a:off x="5049520" y="731520"/>
            <a:ext cx="7071360" cy="3416320"/>
          </a:xfrm>
          <a:prstGeom prst="rect">
            <a:avLst/>
          </a:prstGeom>
          <a:solidFill>
            <a:srgbClr val="2E75B6">
              <a:alpha val="85882"/>
            </a:srgb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5400" dirty="0">
                <a:solidFill>
                  <a:schemeClr val="bg1"/>
                </a:solidFill>
              </a:rPr>
              <a:t>Disk Capacity</a:t>
            </a:r>
          </a:p>
          <a:p>
            <a:pPr marL="685800" indent="-685800">
              <a:buFont typeface="Calibri" panose="020F0502020204030204" pitchFamily="34" charset="0"/>
              <a:buChar char="›"/>
            </a:pPr>
            <a:r>
              <a:rPr lang="en-US" sz="5400" dirty="0">
                <a:solidFill>
                  <a:schemeClr val="bg1"/>
                </a:solidFill>
              </a:rPr>
              <a:t>Database Size</a:t>
            </a:r>
          </a:p>
          <a:p>
            <a:pPr marL="685800" indent="-685800">
              <a:buFont typeface="Calibri" panose="020F0502020204030204" pitchFamily="34" charset="0"/>
              <a:buChar char="›"/>
            </a:pPr>
            <a:r>
              <a:rPr lang="en-US" sz="5400" dirty="0">
                <a:solidFill>
                  <a:schemeClr val="bg1"/>
                </a:solidFill>
              </a:rPr>
              <a:t>Index Fragmentation</a:t>
            </a:r>
          </a:p>
          <a:p>
            <a:pPr marL="685800" indent="-685800">
              <a:buFont typeface="Calibri" panose="020F0502020204030204" pitchFamily="34" charset="0"/>
              <a:buChar char="›"/>
            </a:pPr>
            <a:r>
              <a:rPr lang="en-US" sz="5400" dirty="0">
                <a:solidFill>
                  <a:schemeClr val="bg1"/>
                </a:solidFill>
              </a:rPr>
              <a:t>Lots More…</a:t>
            </a:r>
            <a:endParaRPr lang="en-ZA" sz="5400" dirty="0">
              <a:solidFill>
                <a:schemeClr val="bg1"/>
              </a:solidFill>
            </a:endParaRPr>
          </a:p>
        </p:txBody>
      </p:sp>
      <p:sp>
        <p:nvSpPr>
          <p:cNvPr id="6" name="TextBox 5">
            <a:extLst>
              <a:ext uri="{FF2B5EF4-FFF2-40B4-BE49-F238E27FC236}">
                <a16:creationId xmlns:a16="http://schemas.microsoft.com/office/drawing/2014/main" id="{C4B902C8-076B-4977-A4E8-DF6A963F25A9}"/>
              </a:ext>
            </a:extLst>
          </p:cNvPr>
          <p:cNvSpPr txBox="1"/>
          <p:nvPr/>
        </p:nvSpPr>
        <p:spPr>
          <a:xfrm>
            <a:off x="0" y="5220473"/>
            <a:ext cx="7609840" cy="923330"/>
          </a:xfrm>
          <a:prstGeom prst="rect">
            <a:avLst/>
          </a:prstGeom>
          <a:solidFill>
            <a:srgbClr val="2E75B6">
              <a:alpha val="85882"/>
            </a:srgbClr>
          </a:solidFill>
          <a:ln>
            <a:solidFill>
              <a:schemeClr val="accent1"/>
            </a:solidFill>
          </a:ln>
        </p:spPr>
        <p:txBody>
          <a:bodyPr wrap="square" rtlCol="0">
            <a:spAutoFit/>
          </a:bodyPr>
          <a:lstStyle/>
          <a:p>
            <a:pPr algn="r"/>
            <a:r>
              <a:rPr lang="en-US" sz="5400" b="1" dirty="0">
                <a:solidFill>
                  <a:schemeClr val="bg1"/>
                </a:solidFill>
              </a:rPr>
              <a:t>Checklist: SQL Server</a:t>
            </a:r>
            <a:endParaRPr lang="en-ZA" sz="5400" b="1" dirty="0">
              <a:solidFill>
                <a:schemeClr val="bg1"/>
              </a:solidFill>
            </a:endParaRPr>
          </a:p>
        </p:txBody>
      </p:sp>
    </p:spTree>
    <p:extLst>
      <p:ext uri="{BB962C8B-B14F-4D97-AF65-F5344CB8AC3E}">
        <p14:creationId xmlns:p14="http://schemas.microsoft.com/office/powerpoint/2010/main" val="24151007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bg/>
                                          </p:spTgt>
                                        </p:tgtEl>
                                        <p:attrNameLst>
                                          <p:attrName>style.visibility</p:attrName>
                                        </p:attrNameLst>
                                      </p:cBhvr>
                                      <p:to>
                                        <p:strVal val="visible"/>
                                      </p:to>
                                    </p:set>
                                    <p:animEffect transition="in" filter="wipe(left)">
                                      <p:cBhvr>
                                        <p:cTn id="11" dur="500"/>
                                        <p:tgtEl>
                                          <p:spTgt spid="3">
                                            <p:bg/>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wipe(left)">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wipe(left)">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wipe(left)">
                                      <p:cBhvr>
                                        <p:cTn id="26" dur="5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wipe(left)">
                                      <p:cBhvr>
                                        <p:cTn id="3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6" grpId="0" animBg="1"/>
    </p:bld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626" name="Picture 2" descr="http://www.tech-coffee.net/wp-content/uploads/2014/06/fotolia_35812344_M.jpg">
            <a:extLst>
              <a:ext uri="{FF2B5EF4-FFF2-40B4-BE49-F238E27FC236}">
                <a16:creationId xmlns:a16="http://schemas.microsoft.com/office/drawing/2014/main" id="{E594BE5E-E7B3-4BBE-9C17-D20D782FF31D}"/>
              </a:ext>
            </a:extLst>
          </p:cNvPr>
          <p:cNvPicPr>
            <a:picLocks noChangeAspect="1" noChangeArrowheads="1"/>
          </p:cNvPicPr>
          <p:nvPr/>
        </p:nvPicPr>
        <p:blipFill rotWithShape="1">
          <a:blip r:embed="rId2">
            <a:duotone>
              <a:prstClr val="black"/>
              <a:schemeClr val="accent3">
                <a:tint val="45000"/>
                <a:satMod val="400000"/>
              </a:schemeClr>
            </a:duotone>
            <a:extLst>
              <a:ext uri="{28A0092B-C50C-407E-A947-70E740481C1C}">
                <a14:useLocalDpi xmlns:a14="http://schemas.microsoft.com/office/drawing/2010/main" val="0"/>
              </a:ext>
            </a:extLst>
          </a:blip>
          <a:srcRect t="12473" b="9753"/>
          <a:stretch/>
        </p:blipFill>
        <p:spPr bwMode="auto">
          <a:xfrm>
            <a:off x="0" y="0"/>
            <a:ext cx="12192000" cy="63195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8858B90-BEC6-4947-8C55-974A011B172D}"/>
              </a:ext>
            </a:extLst>
          </p:cNvPr>
          <p:cNvSpPr txBox="1"/>
          <p:nvPr/>
        </p:nvSpPr>
        <p:spPr>
          <a:xfrm>
            <a:off x="0" y="5220473"/>
            <a:ext cx="8077200" cy="923330"/>
          </a:xfrm>
          <a:prstGeom prst="rect">
            <a:avLst/>
          </a:prstGeom>
          <a:solidFill>
            <a:srgbClr val="2E75B6">
              <a:alpha val="85882"/>
            </a:srgbClr>
          </a:solidFill>
          <a:ln>
            <a:solidFill>
              <a:schemeClr val="accent1"/>
            </a:solidFill>
          </a:ln>
        </p:spPr>
        <p:txBody>
          <a:bodyPr wrap="square" rtlCol="0">
            <a:spAutoFit/>
          </a:bodyPr>
          <a:lstStyle/>
          <a:p>
            <a:pPr algn="r"/>
            <a:r>
              <a:rPr lang="en-US" sz="5400" b="1" dirty="0">
                <a:solidFill>
                  <a:schemeClr val="bg1"/>
                </a:solidFill>
              </a:rPr>
              <a:t>Checklist: Backups</a:t>
            </a:r>
            <a:endParaRPr lang="en-ZA" sz="5400" b="1" dirty="0">
              <a:solidFill>
                <a:schemeClr val="bg1"/>
              </a:solidFill>
            </a:endParaRPr>
          </a:p>
        </p:txBody>
      </p:sp>
      <p:sp>
        <p:nvSpPr>
          <p:cNvPr id="5" name="TextBox 4">
            <a:extLst>
              <a:ext uri="{FF2B5EF4-FFF2-40B4-BE49-F238E27FC236}">
                <a16:creationId xmlns:a16="http://schemas.microsoft.com/office/drawing/2014/main" id="{3FF5E9E1-7D68-49F4-BAA8-983C5C4EC154}"/>
              </a:ext>
            </a:extLst>
          </p:cNvPr>
          <p:cNvSpPr txBox="1"/>
          <p:nvPr/>
        </p:nvSpPr>
        <p:spPr>
          <a:xfrm>
            <a:off x="5049520" y="731520"/>
            <a:ext cx="7071360" cy="1754326"/>
          </a:xfrm>
          <a:prstGeom prst="rect">
            <a:avLst/>
          </a:prstGeom>
          <a:solidFill>
            <a:srgbClr val="2E75B6">
              <a:alpha val="85882"/>
            </a:srgbClr>
          </a:solidFill>
          <a:ln>
            <a:solidFill>
              <a:schemeClr val="accent1"/>
            </a:solidFill>
          </a:ln>
        </p:spPr>
        <p:txBody>
          <a:bodyPr wrap="square" rtlCol="0">
            <a:spAutoFit/>
          </a:bodyPr>
          <a:lstStyle/>
          <a:p>
            <a:pPr marL="685800" indent="-685800">
              <a:buFont typeface="Calibri" panose="020F0502020204030204" pitchFamily="34" charset="0"/>
              <a:buChar char="›"/>
            </a:pPr>
            <a:r>
              <a:rPr lang="en-US" sz="5400" dirty="0">
                <a:solidFill>
                  <a:schemeClr val="bg1"/>
                </a:solidFill>
              </a:rPr>
              <a:t>Success / Failure</a:t>
            </a:r>
          </a:p>
          <a:p>
            <a:pPr marL="685800" indent="-685800">
              <a:buFont typeface="Calibri" panose="020F0502020204030204" pitchFamily="34" charset="0"/>
              <a:buChar char="›"/>
            </a:pPr>
            <a:r>
              <a:rPr lang="en-US" sz="5400" dirty="0">
                <a:solidFill>
                  <a:schemeClr val="bg1"/>
                </a:solidFill>
              </a:rPr>
              <a:t>Capacity</a:t>
            </a:r>
            <a:endParaRPr lang="en-ZA" sz="5400" dirty="0">
              <a:solidFill>
                <a:schemeClr val="bg1"/>
              </a:solidFill>
            </a:endParaRPr>
          </a:p>
        </p:txBody>
      </p:sp>
    </p:spTree>
    <p:extLst>
      <p:ext uri="{BB962C8B-B14F-4D97-AF65-F5344CB8AC3E}">
        <p14:creationId xmlns:p14="http://schemas.microsoft.com/office/powerpoint/2010/main" val="35048557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bg/>
                                          </p:spTgt>
                                        </p:tgtEl>
                                        <p:attrNameLst>
                                          <p:attrName>style.visibility</p:attrName>
                                        </p:attrNameLst>
                                      </p:cBhvr>
                                      <p:to>
                                        <p:strVal val="visible"/>
                                      </p:to>
                                    </p:set>
                                    <p:animEffect transition="in" filter="wipe(left)">
                                      <p:cBhvr>
                                        <p:cTn id="11" dur="500"/>
                                        <p:tgtEl>
                                          <p:spTgt spid="5">
                                            <p:bg/>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wipe(left)">
                                      <p:cBhvr>
                                        <p:cTn id="16" dur="500"/>
                                        <p:tgtEl>
                                          <p:spTgt spid="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wipe(left)">
                                      <p:cBhvr>
                                        <p:cTn id="21"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uiExpand="1"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E2888F-CC79-4BCB-A3A6-4BA8472015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3596103" cy="6324600"/>
          </a:xfrm>
          <a:prstGeom prst="rect">
            <a:avLst/>
          </a:prstGeom>
        </p:spPr>
      </p:pic>
      <p:pic>
        <p:nvPicPr>
          <p:cNvPr id="5" name="Picture 4">
            <a:extLst>
              <a:ext uri="{FF2B5EF4-FFF2-40B4-BE49-F238E27FC236}">
                <a16:creationId xmlns:a16="http://schemas.microsoft.com/office/drawing/2014/main" id="{A9EAA7A5-5981-4762-9B86-028B3DE263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3596103" cy="6324600"/>
          </a:xfrm>
          <a:prstGeom prst="rect">
            <a:avLst/>
          </a:prstGeom>
        </p:spPr>
      </p:pic>
    </p:spTree>
    <p:extLst>
      <p:ext uri="{BB962C8B-B14F-4D97-AF65-F5344CB8AC3E}">
        <p14:creationId xmlns:p14="http://schemas.microsoft.com/office/powerpoint/2010/main" val="199268449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c3a5a7ae-6130-4a90-82a9-c20195dce311">
      <UserInfo>
        <DisplayName>Sarah McNamara</DisplayName>
        <AccountId>18</AccountId>
        <AccountType/>
      </UserInfo>
      <UserInfo>
        <DisplayName>Kevin Monahan</DisplayName>
        <AccountId>17</AccountId>
        <AccountType/>
      </UserInfo>
      <UserInfo>
        <DisplayName>SharingLinks.7aab36c8-55b5-4ed2-93b2-363ed9ff98f3.OrganizationEdit.39118fee-884e-4339-867f-f5c63d688c41</DisplayName>
        <AccountId>22</AccountId>
        <AccountType/>
      </UserInfo>
      <UserInfo>
        <DisplayName>Tracy O'Connell</DisplayName>
        <AccountId>6</AccountId>
        <AccountType/>
      </UserInfo>
      <UserInfo>
        <DisplayName>Pamela Miskell</DisplayName>
        <AccountId>13</AccountId>
        <AccountType/>
      </UserInfo>
      <UserInfo>
        <DisplayName>Shane Lyons</DisplayName>
        <AccountId>15</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F8C1D8A85C105408F76CFD7DA030F0A" ma:contentTypeVersion="5" ma:contentTypeDescription="Create a new document." ma:contentTypeScope="" ma:versionID="ca128572cef91e2538d83594c5ed75cb">
  <xsd:schema xmlns:xsd="http://www.w3.org/2001/XMLSchema" xmlns:xs="http://www.w3.org/2001/XMLSchema" xmlns:p="http://schemas.microsoft.com/office/2006/metadata/properties" xmlns:ns2="5ede6e79-feff-4140-9d03-cd6d8f9e4d28" xmlns:ns3="c3a5a7ae-6130-4a90-82a9-c20195dce311" targetNamespace="http://schemas.microsoft.com/office/2006/metadata/properties" ma:root="true" ma:fieldsID="f89ec4621eb4553a57bc0b20f73e9983" ns2:_="" ns3:_="">
    <xsd:import namespace="5ede6e79-feff-4140-9d03-cd6d8f9e4d28"/>
    <xsd:import namespace="c3a5a7ae-6130-4a90-82a9-c20195dce31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de6e79-feff-4140-9d03-cd6d8f9e4d28"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3a5a7ae-6130-4a90-82a9-c20195dce311"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6782FBD-C4AD-49F1-B11B-703DF9FAD87C}">
  <ds:schemaRefs>
    <ds:schemaRef ds:uri="http://schemas.microsoft.com/sharepoint/v3/contenttype/forms"/>
  </ds:schemaRefs>
</ds:datastoreItem>
</file>

<file path=customXml/itemProps2.xml><?xml version="1.0" encoding="utf-8"?>
<ds:datastoreItem xmlns:ds="http://schemas.openxmlformats.org/officeDocument/2006/customXml" ds:itemID="{D05C0892-D583-430B-AD43-D1A4EB1EE043}">
  <ds:schemaRefs>
    <ds:schemaRef ds:uri="http://purl.org/dc/dcmitype/"/>
    <ds:schemaRef ds:uri="http://schemas.microsoft.com/office/infopath/2007/PartnerControls"/>
    <ds:schemaRef ds:uri="http://purl.org/dc/elements/1.1/"/>
    <ds:schemaRef ds:uri="http://schemas.microsoft.com/office/2006/metadata/properties"/>
    <ds:schemaRef ds:uri="c3a5a7ae-6130-4a90-82a9-c20195dce311"/>
    <ds:schemaRef ds:uri="http://schemas.microsoft.com/office/2006/documentManagement/types"/>
    <ds:schemaRef ds:uri="5ede6e79-feff-4140-9d03-cd6d8f9e4d28"/>
    <ds:schemaRef ds:uri="http://schemas.openxmlformats.org/package/2006/metadata/core-properties"/>
    <ds:schemaRef ds:uri="http://www.w3.org/XML/1998/namespace"/>
    <ds:schemaRef ds:uri="http://purl.org/dc/terms/"/>
  </ds:schemaRefs>
</ds:datastoreItem>
</file>

<file path=customXml/itemProps3.xml><?xml version="1.0" encoding="utf-8"?>
<ds:datastoreItem xmlns:ds="http://schemas.openxmlformats.org/officeDocument/2006/customXml" ds:itemID="{B39D3EFF-B276-41C8-ADC6-42DE51BD4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ede6e79-feff-4140-9d03-cd6d8f9e4d28"/>
    <ds:schemaRef ds:uri="c3a5a7ae-6130-4a90-82a9-c20195dce31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12446</TotalTime>
  <Words>1632</Words>
  <Application>Microsoft Office PowerPoint</Application>
  <PresentationFormat>Widescreen</PresentationFormat>
  <Paragraphs>257</Paragraphs>
  <Slides>89</Slides>
  <Notes>43</Notes>
  <HiddenSlides>6</HiddenSlides>
  <MMClips>8</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89</vt:i4>
      </vt:variant>
    </vt:vector>
  </HeadingPairs>
  <TitlesOfParts>
    <vt:vector size="94" baseType="lpstr">
      <vt:lpstr>Arial</vt:lpstr>
      <vt:lpstr>Calibri</vt:lpstr>
      <vt:lpstr>Calibri Light</vt:lpstr>
      <vt:lpstr>Office Theme</vt:lpstr>
      <vt:lpstr>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SharePoint Europe Systems</dc:creator>
  <cp:lastModifiedBy>Hilton Giesenow</cp:lastModifiedBy>
  <cp:revision>154</cp:revision>
  <dcterms:created xsi:type="dcterms:W3CDTF">2016-06-21T09:22:52Z</dcterms:created>
  <dcterms:modified xsi:type="dcterms:W3CDTF">2017-10-28T18:09:47Z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0x0101008F8C1D8A85C105408F76CFD7DA030F0A</vt:lpwstr>
  </property>
</Properties>
</file>